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57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0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24BAB-8497-4DDE-BEAA-80B6A924DE8C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2835F-0678-4341-AFCF-A4F974BF6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3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BD749-D040-4CC4-AE4A-4B1CD136A04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BA0B-3692-4EB1-B94B-FC71A4D3ACF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BA0B-3692-4EB1-B94B-FC71A4D3ACF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BA0B-3692-4EB1-B94B-FC71A4D3ACF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BA0B-3692-4EB1-B94B-FC71A4D3ACF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BA0B-3692-4EB1-B94B-FC71A4D3ACF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2DBA0B-3692-4EB1-B94B-FC71A4D3ACF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176D-B433-4E7C-A55F-ADBEC1CE95A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E703579-6F56-41DF-937F-E556F0D94487}" type="datetimeFigureOut">
              <a:rPr lang="en-US" smtClean="0"/>
              <a:t>12/3/2012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479ADB-CAC9-4167-80BB-9798B15588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Zones Grids and 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86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/>
              <a:t>Using 1 factor to determine other unrelated factors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Deteriming</a:t>
            </a:r>
            <a:r>
              <a:rPr lang="en-US" dirty="0" smtClean="0"/>
              <a:t> the Variable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87416" y="3620981"/>
            <a:ext cx="3657600" cy="2873829"/>
            <a:chOff x="552691" y="2498206"/>
            <a:chExt cx="3657600" cy="287382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0079" b="12950"/>
            <a:stretch>
              <a:fillRect/>
            </a:stretch>
          </p:blipFill>
          <p:spPr bwMode="auto">
            <a:xfrm>
              <a:off x="552691" y="2498206"/>
              <a:ext cx="3657600" cy="287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044142" y="292839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94476" y="3609372"/>
            <a:ext cx="3637280" cy="2834244"/>
            <a:chOff x="5029200" y="3505200"/>
            <a:chExt cx="3637280" cy="283424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6061" r="27273" b="13043"/>
            <a:stretch>
              <a:fillRect/>
            </a:stretch>
          </p:blipFill>
          <p:spPr bwMode="auto">
            <a:xfrm>
              <a:off x="5029200" y="3505200"/>
              <a:ext cx="3637280" cy="2834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703671" y="3821574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K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71327" y="3574647"/>
            <a:ext cx="3657600" cy="2873829"/>
            <a:chOff x="2806861" y="3482050"/>
            <a:chExt cx="3657600" cy="287382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0079" b="12950"/>
            <a:stretch>
              <a:fillRect/>
            </a:stretch>
          </p:blipFill>
          <p:spPr bwMode="auto">
            <a:xfrm>
              <a:off x="2806861" y="3482050"/>
              <a:ext cx="3657600" cy="2873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263342" y="360358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5852" y="3620947"/>
            <a:ext cx="3733800" cy="2933700"/>
            <a:chOff x="228600" y="3505200"/>
            <a:chExt cx="3733800" cy="29337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27544" b="9589"/>
            <a:stretch>
              <a:fillRect/>
            </a:stretch>
          </p:blipFill>
          <p:spPr bwMode="auto">
            <a:xfrm>
              <a:off x="228600" y="3505200"/>
              <a:ext cx="3733800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001211" y="5607934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Elevation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0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Elevation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83411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25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EC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71600"/>
            <a:ext cx="889037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337457" y="1545771"/>
            <a:ext cx="5921829" cy="4691743"/>
          </a:xfrm>
          <a:custGeom>
            <a:avLst/>
            <a:gdLst>
              <a:gd name="connsiteX0" fmla="*/ 0 w 5921829"/>
              <a:gd name="connsiteY0" fmla="*/ 130629 h 4691743"/>
              <a:gd name="connsiteX1" fmla="*/ 5823857 w 5921829"/>
              <a:gd name="connsiteY1" fmla="*/ 0 h 4691743"/>
              <a:gd name="connsiteX2" fmla="*/ 5921829 w 5921829"/>
              <a:gd name="connsiteY2" fmla="*/ 4593772 h 4691743"/>
              <a:gd name="connsiteX3" fmla="*/ 76200 w 5921829"/>
              <a:gd name="connsiteY3" fmla="*/ 4691743 h 4691743"/>
              <a:gd name="connsiteX4" fmla="*/ 0 w 5921829"/>
              <a:gd name="connsiteY4" fmla="*/ 130629 h 46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1829" h="4691743">
                <a:moveTo>
                  <a:pt x="0" y="130629"/>
                </a:moveTo>
                <a:lnTo>
                  <a:pt x="5823857" y="0"/>
                </a:lnTo>
                <a:lnTo>
                  <a:pt x="5921829" y="4593772"/>
                </a:lnTo>
                <a:lnTo>
                  <a:pt x="76200" y="4691743"/>
                </a:lnTo>
                <a:lnTo>
                  <a:pt x="0" y="130629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pH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9509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20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324600" y="990600"/>
          <a:ext cx="27432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85800"/>
                <a:gridCol w="762000"/>
              </a:tblGrid>
              <a:tr h="34747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Buffer </a:t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Lime required  </a:t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(tons 100% ECCE)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pH 6.8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pH 6.4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Over 7.1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Index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66875"/>
            <a:ext cx="87058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45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6933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6400800" y="1524000"/>
          <a:ext cx="25171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14400"/>
                <a:gridCol w="612140"/>
              </a:tblGrid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Soil Test P Index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Sufficiency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P2O5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lbs/ac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65+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4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Potassium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05620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6553200" y="1295400"/>
          <a:ext cx="251714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14400"/>
                <a:gridCol w="612140"/>
              </a:tblGrid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Soil Test K Index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Sufficiency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K2O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lbs/ac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250+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5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324600" y="990600"/>
          <a:ext cx="27432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85800"/>
                <a:gridCol w="762000"/>
              </a:tblGrid>
              <a:tr h="34747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Buffer </a:t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Index</a:t>
                      </a:r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Lime required  </a:t>
                      </a:r>
                      <a:br>
                        <a:rPr lang="en-US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(tons 100% ECCE)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pH 6.8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pH 6.4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Over 7.1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6.3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Index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66875"/>
            <a:ext cx="87058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"/>
          <p:cNvGrpSpPr/>
          <p:nvPr/>
        </p:nvGrpSpPr>
        <p:grpSpPr>
          <a:xfrm>
            <a:off x="609600" y="1752600"/>
            <a:ext cx="5649686" cy="4484914"/>
            <a:chOff x="348343" y="1534886"/>
            <a:chExt cx="5910943" cy="4702628"/>
          </a:xfrm>
        </p:grpSpPr>
        <p:grpSp>
          <p:nvGrpSpPr>
            <p:cNvPr id="4" name="Group 8"/>
            <p:cNvGrpSpPr/>
            <p:nvPr/>
          </p:nvGrpSpPr>
          <p:grpSpPr>
            <a:xfrm>
              <a:off x="348343" y="1534886"/>
              <a:ext cx="5867400" cy="4702628"/>
              <a:chOff x="348343" y="1534886"/>
              <a:chExt cx="5867400" cy="470262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2514600" y="1534886"/>
                <a:ext cx="3701143" cy="3222171"/>
              </a:xfrm>
              <a:custGeom>
                <a:avLst/>
                <a:gdLst>
                  <a:gd name="connsiteX0" fmla="*/ 0 w 3701143"/>
                  <a:gd name="connsiteY0" fmla="*/ 0 h 3222171"/>
                  <a:gd name="connsiteX1" fmla="*/ 326571 w 3701143"/>
                  <a:gd name="connsiteY1" fmla="*/ 2133600 h 3222171"/>
                  <a:gd name="connsiteX2" fmla="*/ 696686 w 3701143"/>
                  <a:gd name="connsiteY2" fmla="*/ 2928257 h 3222171"/>
                  <a:gd name="connsiteX3" fmla="*/ 1219200 w 3701143"/>
                  <a:gd name="connsiteY3" fmla="*/ 2950028 h 3222171"/>
                  <a:gd name="connsiteX4" fmla="*/ 816429 w 3701143"/>
                  <a:gd name="connsiteY4" fmla="*/ 1807028 h 3222171"/>
                  <a:gd name="connsiteX5" fmla="*/ 1360714 w 3701143"/>
                  <a:gd name="connsiteY5" fmla="*/ 1807028 h 3222171"/>
                  <a:gd name="connsiteX6" fmla="*/ 1817914 w 3701143"/>
                  <a:gd name="connsiteY6" fmla="*/ 2906485 h 3222171"/>
                  <a:gd name="connsiteX7" fmla="*/ 2492829 w 3701143"/>
                  <a:gd name="connsiteY7" fmla="*/ 3222171 h 3222171"/>
                  <a:gd name="connsiteX8" fmla="*/ 3701143 w 3701143"/>
                  <a:gd name="connsiteY8" fmla="*/ 2884714 h 3222171"/>
                  <a:gd name="connsiteX9" fmla="*/ 3668486 w 3701143"/>
                  <a:gd name="connsiteY9" fmla="*/ 21771 h 3222171"/>
                  <a:gd name="connsiteX10" fmla="*/ 3189514 w 3701143"/>
                  <a:gd name="connsiteY10" fmla="*/ 217714 h 3222171"/>
                  <a:gd name="connsiteX11" fmla="*/ 3026229 w 3701143"/>
                  <a:gd name="connsiteY11" fmla="*/ 1077685 h 3222171"/>
                  <a:gd name="connsiteX12" fmla="*/ 2503714 w 3701143"/>
                  <a:gd name="connsiteY12" fmla="*/ 1404257 h 3222171"/>
                  <a:gd name="connsiteX13" fmla="*/ 2710543 w 3701143"/>
                  <a:gd name="connsiteY13" fmla="*/ 1719943 h 3222171"/>
                  <a:gd name="connsiteX14" fmla="*/ 2188029 w 3701143"/>
                  <a:gd name="connsiteY14" fmla="*/ 1719943 h 3222171"/>
                  <a:gd name="connsiteX15" fmla="*/ 1513114 w 3701143"/>
                  <a:gd name="connsiteY15" fmla="*/ 968828 h 3222171"/>
                  <a:gd name="connsiteX16" fmla="*/ 1719943 w 3701143"/>
                  <a:gd name="connsiteY16" fmla="*/ 740228 h 3222171"/>
                  <a:gd name="connsiteX17" fmla="*/ 2111829 w 3701143"/>
                  <a:gd name="connsiteY17" fmla="*/ 979714 h 3222171"/>
                  <a:gd name="connsiteX18" fmla="*/ 2612571 w 3701143"/>
                  <a:gd name="connsiteY18" fmla="*/ 936171 h 3222171"/>
                  <a:gd name="connsiteX19" fmla="*/ 1970314 w 3701143"/>
                  <a:gd name="connsiteY19" fmla="*/ 544285 h 3222171"/>
                  <a:gd name="connsiteX20" fmla="*/ 1970314 w 3701143"/>
                  <a:gd name="connsiteY20" fmla="*/ 261257 h 3222171"/>
                  <a:gd name="connsiteX21" fmla="*/ 1959429 w 3701143"/>
                  <a:gd name="connsiteY21" fmla="*/ 65314 h 3222171"/>
                  <a:gd name="connsiteX22" fmla="*/ 0 w 3701143"/>
                  <a:gd name="connsiteY22" fmla="*/ 0 h 3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1143" h="3222171">
                    <a:moveTo>
                      <a:pt x="0" y="0"/>
                    </a:moveTo>
                    <a:lnTo>
                      <a:pt x="326571" y="2133600"/>
                    </a:lnTo>
                    <a:lnTo>
                      <a:pt x="696686" y="2928257"/>
                    </a:lnTo>
                    <a:lnTo>
                      <a:pt x="1219200" y="2950028"/>
                    </a:lnTo>
                    <a:lnTo>
                      <a:pt x="816429" y="1807028"/>
                    </a:lnTo>
                    <a:lnTo>
                      <a:pt x="1360714" y="1807028"/>
                    </a:lnTo>
                    <a:lnTo>
                      <a:pt x="1817914" y="2906485"/>
                    </a:lnTo>
                    <a:lnTo>
                      <a:pt x="2492829" y="3222171"/>
                    </a:lnTo>
                    <a:lnTo>
                      <a:pt x="3701143" y="2884714"/>
                    </a:lnTo>
                    <a:lnTo>
                      <a:pt x="3668486" y="21771"/>
                    </a:lnTo>
                    <a:lnTo>
                      <a:pt x="3189514" y="217714"/>
                    </a:lnTo>
                    <a:lnTo>
                      <a:pt x="3026229" y="1077685"/>
                    </a:lnTo>
                    <a:lnTo>
                      <a:pt x="2503714" y="1404257"/>
                    </a:lnTo>
                    <a:lnTo>
                      <a:pt x="2710543" y="1719943"/>
                    </a:lnTo>
                    <a:lnTo>
                      <a:pt x="2188029" y="1719943"/>
                    </a:lnTo>
                    <a:lnTo>
                      <a:pt x="1513114" y="968828"/>
                    </a:lnTo>
                    <a:lnTo>
                      <a:pt x="1719943" y="740228"/>
                    </a:lnTo>
                    <a:lnTo>
                      <a:pt x="2111829" y="979714"/>
                    </a:lnTo>
                    <a:lnTo>
                      <a:pt x="2612571" y="936171"/>
                    </a:lnTo>
                    <a:lnTo>
                      <a:pt x="1970314" y="544285"/>
                    </a:lnTo>
                    <a:lnTo>
                      <a:pt x="1970314" y="261257"/>
                    </a:lnTo>
                    <a:lnTo>
                      <a:pt x="1959429" y="65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48343" y="1687286"/>
                <a:ext cx="1077686" cy="1513114"/>
              </a:xfrm>
              <a:custGeom>
                <a:avLst/>
                <a:gdLst>
                  <a:gd name="connsiteX0" fmla="*/ 0 w 1077686"/>
                  <a:gd name="connsiteY0" fmla="*/ 10885 h 1513114"/>
                  <a:gd name="connsiteX1" fmla="*/ 1077686 w 1077686"/>
                  <a:gd name="connsiteY1" fmla="*/ 0 h 1513114"/>
                  <a:gd name="connsiteX2" fmla="*/ 740228 w 1077686"/>
                  <a:gd name="connsiteY2" fmla="*/ 1513114 h 1513114"/>
                  <a:gd name="connsiteX3" fmla="*/ 32657 w 1077686"/>
                  <a:gd name="connsiteY3" fmla="*/ 1502228 h 1513114"/>
                  <a:gd name="connsiteX4" fmla="*/ 0 w 1077686"/>
                  <a:gd name="connsiteY4" fmla="*/ 10885 h 151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686" h="1513114">
                    <a:moveTo>
                      <a:pt x="0" y="10885"/>
                    </a:moveTo>
                    <a:lnTo>
                      <a:pt x="1077686" y="0"/>
                    </a:lnTo>
                    <a:lnTo>
                      <a:pt x="740228" y="1513114"/>
                    </a:lnTo>
                    <a:lnTo>
                      <a:pt x="32657" y="1502228"/>
                    </a:lnTo>
                    <a:lnTo>
                      <a:pt x="0" y="1088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81000" y="3777343"/>
                <a:ext cx="1491343" cy="2460171"/>
              </a:xfrm>
              <a:custGeom>
                <a:avLst/>
                <a:gdLst>
                  <a:gd name="connsiteX0" fmla="*/ 0 w 1491343"/>
                  <a:gd name="connsiteY0" fmla="*/ 1012371 h 2460171"/>
                  <a:gd name="connsiteX1" fmla="*/ 413657 w 1491343"/>
                  <a:gd name="connsiteY1" fmla="*/ 0 h 2460171"/>
                  <a:gd name="connsiteX2" fmla="*/ 990600 w 1491343"/>
                  <a:gd name="connsiteY2" fmla="*/ 65314 h 2460171"/>
                  <a:gd name="connsiteX3" fmla="*/ 707571 w 1491343"/>
                  <a:gd name="connsiteY3" fmla="*/ 1045028 h 2460171"/>
                  <a:gd name="connsiteX4" fmla="*/ 1012371 w 1491343"/>
                  <a:gd name="connsiteY4" fmla="*/ 1959428 h 2460171"/>
                  <a:gd name="connsiteX5" fmla="*/ 1469571 w 1491343"/>
                  <a:gd name="connsiteY5" fmla="*/ 2133600 h 2460171"/>
                  <a:gd name="connsiteX6" fmla="*/ 1491343 w 1491343"/>
                  <a:gd name="connsiteY6" fmla="*/ 2460171 h 2460171"/>
                  <a:gd name="connsiteX7" fmla="*/ 32657 w 1491343"/>
                  <a:gd name="connsiteY7" fmla="*/ 2449286 h 2460171"/>
                  <a:gd name="connsiteX8" fmla="*/ 0 w 1491343"/>
                  <a:gd name="connsiteY8" fmla="*/ 925286 h 2460171"/>
                  <a:gd name="connsiteX9" fmla="*/ 0 w 1491343"/>
                  <a:gd name="connsiteY9" fmla="*/ 1012371 h 246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1343" h="2460171">
                    <a:moveTo>
                      <a:pt x="0" y="1012371"/>
                    </a:moveTo>
                    <a:lnTo>
                      <a:pt x="413657" y="0"/>
                    </a:lnTo>
                    <a:lnTo>
                      <a:pt x="990600" y="65314"/>
                    </a:lnTo>
                    <a:lnTo>
                      <a:pt x="707571" y="1045028"/>
                    </a:lnTo>
                    <a:lnTo>
                      <a:pt x="1012371" y="1959428"/>
                    </a:lnTo>
                    <a:lnTo>
                      <a:pt x="1469571" y="2133600"/>
                    </a:lnTo>
                    <a:lnTo>
                      <a:pt x="1491343" y="2460171"/>
                    </a:lnTo>
                    <a:lnTo>
                      <a:pt x="32657" y="2449286"/>
                    </a:lnTo>
                    <a:lnTo>
                      <a:pt x="0" y="925286"/>
                    </a:lnTo>
                    <a:lnTo>
                      <a:pt x="0" y="101237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2"/>
            <p:cNvGrpSpPr/>
            <p:nvPr/>
          </p:nvGrpSpPr>
          <p:grpSpPr>
            <a:xfrm>
              <a:off x="381000" y="1567543"/>
              <a:ext cx="5715000" cy="4637314"/>
              <a:chOff x="381000" y="1567543"/>
              <a:chExt cx="5715000" cy="463731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381000" y="1621971"/>
                <a:ext cx="4626429" cy="4539343"/>
              </a:xfrm>
              <a:custGeom>
                <a:avLst/>
                <a:gdLst>
                  <a:gd name="connsiteX0" fmla="*/ 1066800 w 4626429"/>
                  <a:gd name="connsiteY0" fmla="*/ 21772 h 4539343"/>
                  <a:gd name="connsiteX1" fmla="*/ 2122714 w 4626429"/>
                  <a:gd name="connsiteY1" fmla="*/ 0 h 4539343"/>
                  <a:gd name="connsiteX2" fmla="*/ 2405743 w 4626429"/>
                  <a:gd name="connsiteY2" fmla="*/ 2046515 h 4539343"/>
                  <a:gd name="connsiteX3" fmla="*/ 2808514 w 4626429"/>
                  <a:gd name="connsiteY3" fmla="*/ 2862943 h 4539343"/>
                  <a:gd name="connsiteX4" fmla="*/ 3407229 w 4626429"/>
                  <a:gd name="connsiteY4" fmla="*/ 2884715 h 4539343"/>
                  <a:gd name="connsiteX5" fmla="*/ 3015343 w 4626429"/>
                  <a:gd name="connsiteY5" fmla="*/ 1763486 h 4539343"/>
                  <a:gd name="connsiteX6" fmla="*/ 3439886 w 4626429"/>
                  <a:gd name="connsiteY6" fmla="*/ 1741715 h 4539343"/>
                  <a:gd name="connsiteX7" fmla="*/ 3875314 w 4626429"/>
                  <a:gd name="connsiteY7" fmla="*/ 2819400 h 4539343"/>
                  <a:gd name="connsiteX8" fmla="*/ 4572000 w 4626429"/>
                  <a:gd name="connsiteY8" fmla="*/ 3145972 h 4539343"/>
                  <a:gd name="connsiteX9" fmla="*/ 4626429 w 4626429"/>
                  <a:gd name="connsiteY9" fmla="*/ 4484915 h 4539343"/>
                  <a:gd name="connsiteX10" fmla="*/ 3189514 w 4626429"/>
                  <a:gd name="connsiteY10" fmla="*/ 4539343 h 4539343"/>
                  <a:gd name="connsiteX11" fmla="*/ 3233057 w 4626429"/>
                  <a:gd name="connsiteY11" fmla="*/ 3287486 h 4539343"/>
                  <a:gd name="connsiteX12" fmla="*/ 2699657 w 4626429"/>
                  <a:gd name="connsiteY12" fmla="*/ 3243943 h 4539343"/>
                  <a:gd name="connsiteX13" fmla="*/ 2667000 w 4626429"/>
                  <a:gd name="connsiteY13" fmla="*/ 3418115 h 4539343"/>
                  <a:gd name="connsiteX14" fmla="*/ 2460171 w 4626429"/>
                  <a:gd name="connsiteY14" fmla="*/ 3418115 h 4539343"/>
                  <a:gd name="connsiteX15" fmla="*/ 1349829 w 4626429"/>
                  <a:gd name="connsiteY15" fmla="*/ 1447800 h 4539343"/>
                  <a:gd name="connsiteX16" fmla="*/ 936171 w 4626429"/>
                  <a:gd name="connsiteY16" fmla="*/ 1774372 h 4539343"/>
                  <a:gd name="connsiteX17" fmla="*/ 979714 w 4626429"/>
                  <a:gd name="connsiteY17" fmla="*/ 2177143 h 4539343"/>
                  <a:gd name="connsiteX18" fmla="*/ 435429 w 4626429"/>
                  <a:gd name="connsiteY18" fmla="*/ 2090058 h 4539343"/>
                  <a:gd name="connsiteX19" fmla="*/ 21771 w 4626429"/>
                  <a:gd name="connsiteY19" fmla="*/ 3048000 h 4539343"/>
                  <a:gd name="connsiteX20" fmla="*/ 0 w 4626429"/>
                  <a:gd name="connsiteY20" fmla="*/ 1600200 h 4539343"/>
                  <a:gd name="connsiteX21" fmla="*/ 751114 w 4626429"/>
                  <a:gd name="connsiteY21" fmla="*/ 1578429 h 4539343"/>
                  <a:gd name="connsiteX22" fmla="*/ 1066800 w 4626429"/>
                  <a:gd name="connsiteY22" fmla="*/ 21772 h 453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626429" h="4539343">
                    <a:moveTo>
                      <a:pt x="1066800" y="21772"/>
                    </a:moveTo>
                    <a:lnTo>
                      <a:pt x="2122714" y="0"/>
                    </a:lnTo>
                    <a:lnTo>
                      <a:pt x="2405743" y="2046515"/>
                    </a:lnTo>
                    <a:lnTo>
                      <a:pt x="2808514" y="2862943"/>
                    </a:lnTo>
                    <a:lnTo>
                      <a:pt x="3407229" y="2884715"/>
                    </a:lnTo>
                    <a:lnTo>
                      <a:pt x="3015343" y="1763486"/>
                    </a:lnTo>
                    <a:lnTo>
                      <a:pt x="3439886" y="1741715"/>
                    </a:lnTo>
                    <a:lnTo>
                      <a:pt x="3875314" y="2819400"/>
                    </a:lnTo>
                    <a:lnTo>
                      <a:pt x="4572000" y="3145972"/>
                    </a:lnTo>
                    <a:lnTo>
                      <a:pt x="4626429" y="4484915"/>
                    </a:lnTo>
                    <a:lnTo>
                      <a:pt x="3189514" y="4539343"/>
                    </a:lnTo>
                    <a:lnTo>
                      <a:pt x="3233057" y="3287486"/>
                    </a:lnTo>
                    <a:lnTo>
                      <a:pt x="2699657" y="3243943"/>
                    </a:lnTo>
                    <a:lnTo>
                      <a:pt x="2667000" y="3418115"/>
                    </a:lnTo>
                    <a:lnTo>
                      <a:pt x="2460171" y="3418115"/>
                    </a:lnTo>
                    <a:lnTo>
                      <a:pt x="1349829" y="1447800"/>
                    </a:lnTo>
                    <a:lnTo>
                      <a:pt x="936171" y="1774372"/>
                    </a:lnTo>
                    <a:lnTo>
                      <a:pt x="979714" y="2177143"/>
                    </a:lnTo>
                    <a:lnTo>
                      <a:pt x="435429" y="2090058"/>
                    </a:lnTo>
                    <a:lnTo>
                      <a:pt x="21771" y="3048000"/>
                    </a:lnTo>
                    <a:lnTo>
                      <a:pt x="0" y="1600200"/>
                    </a:lnTo>
                    <a:lnTo>
                      <a:pt x="751114" y="1578429"/>
                    </a:lnTo>
                    <a:lnTo>
                      <a:pt x="1066800" y="21772"/>
                    </a:lnTo>
                    <a:close/>
                  </a:path>
                </a:pathLst>
              </a:custGeom>
              <a:solidFill>
                <a:srgbClr val="FF0000">
                  <a:alpha val="52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049486" y="1567543"/>
                <a:ext cx="2046514" cy="1687286"/>
              </a:xfrm>
              <a:custGeom>
                <a:avLst/>
                <a:gdLst>
                  <a:gd name="connsiteX0" fmla="*/ 1436914 w 2046514"/>
                  <a:gd name="connsiteY0" fmla="*/ 0 h 1687286"/>
                  <a:gd name="connsiteX1" fmla="*/ 2046514 w 2046514"/>
                  <a:gd name="connsiteY1" fmla="*/ 0 h 1687286"/>
                  <a:gd name="connsiteX2" fmla="*/ 1654628 w 2046514"/>
                  <a:gd name="connsiteY2" fmla="*/ 152400 h 1687286"/>
                  <a:gd name="connsiteX3" fmla="*/ 1469571 w 2046514"/>
                  <a:gd name="connsiteY3" fmla="*/ 1045028 h 1687286"/>
                  <a:gd name="connsiteX4" fmla="*/ 947057 w 2046514"/>
                  <a:gd name="connsiteY4" fmla="*/ 1349828 h 1687286"/>
                  <a:gd name="connsiteX5" fmla="*/ 1153885 w 2046514"/>
                  <a:gd name="connsiteY5" fmla="*/ 1687286 h 1687286"/>
                  <a:gd name="connsiteX6" fmla="*/ 653143 w 2046514"/>
                  <a:gd name="connsiteY6" fmla="*/ 1676400 h 1687286"/>
                  <a:gd name="connsiteX7" fmla="*/ 0 w 2046514"/>
                  <a:gd name="connsiteY7" fmla="*/ 914400 h 1687286"/>
                  <a:gd name="connsiteX8" fmla="*/ 217714 w 2046514"/>
                  <a:gd name="connsiteY8" fmla="*/ 751114 h 1687286"/>
                  <a:gd name="connsiteX9" fmla="*/ 576943 w 2046514"/>
                  <a:gd name="connsiteY9" fmla="*/ 957943 h 1687286"/>
                  <a:gd name="connsiteX10" fmla="*/ 1099457 w 2046514"/>
                  <a:gd name="connsiteY10" fmla="*/ 903514 h 1687286"/>
                  <a:gd name="connsiteX11" fmla="*/ 489857 w 2046514"/>
                  <a:gd name="connsiteY11" fmla="*/ 511628 h 1687286"/>
                  <a:gd name="connsiteX12" fmla="*/ 435428 w 2046514"/>
                  <a:gd name="connsiteY12" fmla="*/ 43543 h 1687286"/>
                  <a:gd name="connsiteX13" fmla="*/ 1436914 w 2046514"/>
                  <a:gd name="connsiteY13" fmla="*/ 0 h 168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46514" h="1687286">
                    <a:moveTo>
                      <a:pt x="1436914" y="0"/>
                    </a:moveTo>
                    <a:lnTo>
                      <a:pt x="2046514" y="0"/>
                    </a:lnTo>
                    <a:lnTo>
                      <a:pt x="1654628" y="152400"/>
                    </a:lnTo>
                    <a:lnTo>
                      <a:pt x="1469571" y="1045028"/>
                    </a:lnTo>
                    <a:lnTo>
                      <a:pt x="947057" y="1349828"/>
                    </a:lnTo>
                    <a:lnTo>
                      <a:pt x="1153885" y="1687286"/>
                    </a:lnTo>
                    <a:lnTo>
                      <a:pt x="653143" y="1676400"/>
                    </a:lnTo>
                    <a:lnTo>
                      <a:pt x="0" y="914400"/>
                    </a:lnTo>
                    <a:lnTo>
                      <a:pt x="217714" y="751114"/>
                    </a:lnTo>
                    <a:lnTo>
                      <a:pt x="576943" y="957943"/>
                    </a:lnTo>
                    <a:lnTo>
                      <a:pt x="1099457" y="903514"/>
                    </a:lnTo>
                    <a:lnTo>
                      <a:pt x="489857" y="511628"/>
                    </a:lnTo>
                    <a:lnTo>
                      <a:pt x="435428" y="43543"/>
                    </a:lnTo>
                    <a:lnTo>
                      <a:pt x="1436914" y="0"/>
                    </a:lnTo>
                    <a:close/>
                  </a:path>
                </a:pathLst>
              </a:custGeom>
              <a:solidFill>
                <a:srgbClr val="FF0000">
                  <a:alpha val="53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709057" y="4180114"/>
                <a:ext cx="1328057" cy="2024743"/>
              </a:xfrm>
              <a:custGeom>
                <a:avLst/>
                <a:gdLst>
                  <a:gd name="connsiteX0" fmla="*/ 185057 w 1328057"/>
                  <a:gd name="connsiteY0" fmla="*/ 2024743 h 2024743"/>
                  <a:gd name="connsiteX1" fmla="*/ 0 w 1328057"/>
                  <a:gd name="connsiteY1" fmla="*/ 478972 h 2024743"/>
                  <a:gd name="connsiteX2" fmla="*/ 141514 w 1328057"/>
                  <a:gd name="connsiteY2" fmla="*/ 0 h 2024743"/>
                  <a:gd name="connsiteX3" fmla="*/ 533400 w 1328057"/>
                  <a:gd name="connsiteY3" fmla="*/ 130629 h 2024743"/>
                  <a:gd name="connsiteX4" fmla="*/ 1328057 w 1328057"/>
                  <a:gd name="connsiteY4" fmla="*/ 1730829 h 2024743"/>
                  <a:gd name="connsiteX5" fmla="*/ 794657 w 1328057"/>
                  <a:gd name="connsiteY5" fmla="*/ 1698172 h 2024743"/>
                  <a:gd name="connsiteX6" fmla="*/ 903514 w 1328057"/>
                  <a:gd name="connsiteY6" fmla="*/ 2002972 h 2024743"/>
                  <a:gd name="connsiteX7" fmla="*/ 185057 w 1328057"/>
                  <a:gd name="connsiteY7" fmla="*/ 2024743 h 202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8057" h="2024743">
                    <a:moveTo>
                      <a:pt x="185057" y="2024743"/>
                    </a:moveTo>
                    <a:lnTo>
                      <a:pt x="0" y="478972"/>
                    </a:lnTo>
                    <a:lnTo>
                      <a:pt x="141514" y="0"/>
                    </a:lnTo>
                    <a:lnTo>
                      <a:pt x="533400" y="130629"/>
                    </a:lnTo>
                    <a:lnTo>
                      <a:pt x="1328057" y="1730829"/>
                    </a:lnTo>
                    <a:lnTo>
                      <a:pt x="794657" y="1698172"/>
                    </a:lnTo>
                    <a:lnTo>
                      <a:pt x="903514" y="2002972"/>
                    </a:lnTo>
                    <a:lnTo>
                      <a:pt x="185057" y="2024743"/>
                    </a:lnTo>
                    <a:close/>
                  </a:path>
                </a:pathLst>
              </a:custGeom>
              <a:solidFill>
                <a:srgbClr val="FF0000">
                  <a:alpha val="5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5"/>
            <p:cNvGrpSpPr/>
            <p:nvPr/>
          </p:nvGrpSpPr>
          <p:grpSpPr>
            <a:xfrm>
              <a:off x="1110343" y="3124200"/>
              <a:ext cx="5148943" cy="3037114"/>
              <a:chOff x="1110343" y="3124200"/>
              <a:chExt cx="5148943" cy="30371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110343" y="3124200"/>
                <a:ext cx="2460171" cy="3037114"/>
              </a:xfrm>
              <a:custGeom>
                <a:avLst/>
                <a:gdLst>
                  <a:gd name="connsiteX0" fmla="*/ 2438400 w 2460171"/>
                  <a:gd name="connsiteY0" fmla="*/ 3015343 h 3037114"/>
                  <a:gd name="connsiteX1" fmla="*/ 2438400 w 2460171"/>
                  <a:gd name="connsiteY1" fmla="*/ 3015343 h 3037114"/>
                  <a:gd name="connsiteX2" fmla="*/ 1513114 w 2460171"/>
                  <a:gd name="connsiteY2" fmla="*/ 3037114 h 3037114"/>
                  <a:gd name="connsiteX3" fmla="*/ 1447800 w 2460171"/>
                  <a:gd name="connsiteY3" fmla="*/ 2819400 h 3037114"/>
                  <a:gd name="connsiteX4" fmla="*/ 1970314 w 2460171"/>
                  <a:gd name="connsiteY4" fmla="*/ 2830286 h 3037114"/>
                  <a:gd name="connsiteX5" fmla="*/ 1164771 w 2460171"/>
                  <a:gd name="connsiteY5" fmla="*/ 1143000 h 3037114"/>
                  <a:gd name="connsiteX6" fmla="*/ 762000 w 2460171"/>
                  <a:gd name="connsiteY6" fmla="*/ 1034143 h 3037114"/>
                  <a:gd name="connsiteX7" fmla="*/ 555171 w 2460171"/>
                  <a:gd name="connsiteY7" fmla="*/ 1556657 h 3037114"/>
                  <a:gd name="connsiteX8" fmla="*/ 674914 w 2460171"/>
                  <a:gd name="connsiteY8" fmla="*/ 2732314 h 3037114"/>
                  <a:gd name="connsiteX9" fmla="*/ 283028 w 2460171"/>
                  <a:gd name="connsiteY9" fmla="*/ 2569029 h 3037114"/>
                  <a:gd name="connsiteX10" fmla="*/ 0 w 2460171"/>
                  <a:gd name="connsiteY10" fmla="*/ 1741714 h 3037114"/>
                  <a:gd name="connsiteX11" fmla="*/ 304800 w 2460171"/>
                  <a:gd name="connsiteY11" fmla="*/ 729343 h 3037114"/>
                  <a:gd name="connsiteX12" fmla="*/ 250371 w 2460171"/>
                  <a:gd name="connsiteY12" fmla="*/ 272143 h 3037114"/>
                  <a:gd name="connsiteX13" fmla="*/ 598714 w 2460171"/>
                  <a:gd name="connsiteY13" fmla="*/ 0 h 3037114"/>
                  <a:gd name="connsiteX14" fmla="*/ 1709057 w 2460171"/>
                  <a:gd name="connsiteY14" fmla="*/ 1959429 h 3037114"/>
                  <a:gd name="connsiteX15" fmla="*/ 1992086 w 2460171"/>
                  <a:gd name="connsiteY15" fmla="*/ 1981200 h 3037114"/>
                  <a:gd name="connsiteX16" fmla="*/ 2024743 w 2460171"/>
                  <a:gd name="connsiteY16" fmla="*/ 1785257 h 3037114"/>
                  <a:gd name="connsiteX17" fmla="*/ 2460171 w 2460171"/>
                  <a:gd name="connsiteY17" fmla="*/ 1817914 h 3037114"/>
                  <a:gd name="connsiteX18" fmla="*/ 2438400 w 2460171"/>
                  <a:gd name="connsiteY18" fmla="*/ 3015343 h 303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60171" h="3037114">
                    <a:moveTo>
                      <a:pt x="2438400" y="3015343"/>
                    </a:moveTo>
                    <a:lnTo>
                      <a:pt x="2438400" y="3015343"/>
                    </a:lnTo>
                    <a:lnTo>
                      <a:pt x="1513114" y="3037114"/>
                    </a:lnTo>
                    <a:lnTo>
                      <a:pt x="1447800" y="2819400"/>
                    </a:lnTo>
                    <a:lnTo>
                      <a:pt x="1970314" y="2830286"/>
                    </a:lnTo>
                    <a:lnTo>
                      <a:pt x="1164771" y="1143000"/>
                    </a:lnTo>
                    <a:lnTo>
                      <a:pt x="762000" y="1034143"/>
                    </a:lnTo>
                    <a:lnTo>
                      <a:pt x="555171" y="1556657"/>
                    </a:lnTo>
                    <a:lnTo>
                      <a:pt x="674914" y="2732314"/>
                    </a:lnTo>
                    <a:lnTo>
                      <a:pt x="283028" y="2569029"/>
                    </a:lnTo>
                    <a:lnTo>
                      <a:pt x="0" y="1741714"/>
                    </a:lnTo>
                    <a:lnTo>
                      <a:pt x="304800" y="729343"/>
                    </a:lnTo>
                    <a:lnTo>
                      <a:pt x="250371" y="272143"/>
                    </a:lnTo>
                    <a:lnTo>
                      <a:pt x="598714" y="0"/>
                    </a:lnTo>
                    <a:lnTo>
                      <a:pt x="1709057" y="1959429"/>
                    </a:lnTo>
                    <a:lnTo>
                      <a:pt x="1992086" y="1981200"/>
                    </a:lnTo>
                    <a:lnTo>
                      <a:pt x="2024743" y="1785257"/>
                    </a:lnTo>
                    <a:lnTo>
                      <a:pt x="2460171" y="1817914"/>
                    </a:lnTo>
                    <a:lnTo>
                      <a:pt x="2438400" y="3015343"/>
                    </a:lnTo>
                    <a:close/>
                  </a:path>
                </a:pathLst>
              </a:custGeom>
              <a:solidFill>
                <a:schemeClr val="accent4">
                  <a:alpha val="5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018314" y="4463143"/>
                <a:ext cx="1240972" cy="1665514"/>
              </a:xfrm>
              <a:custGeom>
                <a:avLst/>
                <a:gdLst>
                  <a:gd name="connsiteX0" fmla="*/ 32657 w 1240972"/>
                  <a:gd name="connsiteY0" fmla="*/ 1643743 h 1665514"/>
                  <a:gd name="connsiteX1" fmla="*/ 32657 w 1240972"/>
                  <a:gd name="connsiteY1" fmla="*/ 1643743 h 1665514"/>
                  <a:gd name="connsiteX2" fmla="*/ 0 w 1240972"/>
                  <a:gd name="connsiteY2" fmla="*/ 337457 h 1665514"/>
                  <a:gd name="connsiteX3" fmla="*/ 1186543 w 1240972"/>
                  <a:gd name="connsiteY3" fmla="*/ 0 h 1665514"/>
                  <a:gd name="connsiteX4" fmla="*/ 1240972 w 1240972"/>
                  <a:gd name="connsiteY4" fmla="*/ 1665514 h 1665514"/>
                  <a:gd name="connsiteX5" fmla="*/ 32657 w 1240972"/>
                  <a:gd name="connsiteY5" fmla="*/ 1643743 h 166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0972" h="1665514">
                    <a:moveTo>
                      <a:pt x="32657" y="1643743"/>
                    </a:moveTo>
                    <a:lnTo>
                      <a:pt x="32657" y="1643743"/>
                    </a:lnTo>
                    <a:lnTo>
                      <a:pt x="0" y="337457"/>
                    </a:lnTo>
                    <a:lnTo>
                      <a:pt x="1186543" y="0"/>
                    </a:lnTo>
                    <a:lnTo>
                      <a:pt x="1240972" y="1665514"/>
                    </a:lnTo>
                    <a:lnTo>
                      <a:pt x="32657" y="1643743"/>
                    </a:lnTo>
                    <a:close/>
                  </a:path>
                </a:pathLst>
              </a:custGeom>
              <a:solidFill>
                <a:schemeClr val="accent4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054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Phosphorus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69337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6400800" y="1524000"/>
          <a:ext cx="251714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914400"/>
                <a:gridCol w="612140"/>
              </a:tblGrid>
              <a:tr h="342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Soil Test P Index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Sufficiency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P2O5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lbs/ac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16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65+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5"/>
          <p:cNvGrpSpPr/>
          <p:nvPr/>
        </p:nvGrpSpPr>
        <p:grpSpPr>
          <a:xfrm>
            <a:off x="228600" y="1371600"/>
            <a:ext cx="5802086" cy="4713514"/>
            <a:chOff x="348343" y="1534886"/>
            <a:chExt cx="5910943" cy="4702628"/>
          </a:xfrm>
        </p:grpSpPr>
        <p:grpSp>
          <p:nvGrpSpPr>
            <p:cNvPr id="6" name="Group 8"/>
            <p:cNvGrpSpPr/>
            <p:nvPr/>
          </p:nvGrpSpPr>
          <p:grpSpPr>
            <a:xfrm>
              <a:off x="348343" y="1534886"/>
              <a:ext cx="5867400" cy="4702628"/>
              <a:chOff x="348343" y="1534886"/>
              <a:chExt cx="5867400" cy="470262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2514600" y="1534886"/>
                <a:ext cx="3701143" cy="3222171"/>
              </a:xfrm>
              <a:custGeom>
                <a:avLst/>
                <a:gdLst>
                  <a:gd name="connsiteX0" fmla="*/ 0 w 3701143"/>
                  <a:gd name="connsiteY0" fmla="*/ 0 h 3222171"/>
                  <a:gd name="connsiteX1" fmla="*/ 326571 w 3701143"/>
                  <a:gd name="connsiteY1" fmla="*/ 2133600 h 3222171"/>
                  <a:gd name="connsiteX2" fmla="*/ 696686 w 3701143"/>
                  <a:gd name="connsiteY2" fmla="*/ 2928257 h 3222171"/>
                  <a:gd name="connsiteX3" fmla="*/ 1219200 w 3701143"/>
                  <a:gd name="connsiteY3" fmla="*/ 2950028 h 3222171"/>
                  <a:gd name="connsiteX4" fmla="*/ 816429 w 3701143"/>
                  <a:gd name="connsiteY4" fmla="*/ 1807028 h 3222171"/>
                  <a:gd name="connsiteX5" fmla="*/ 1360714 w 3701143"/>
                  <a:gd name="connsiteY5" fmla="*/ 1807028 h 3222171"/>
                  <a:gd name="connsiteX6" fmla="*/ 1817914 w 3701143"/>
                  <a:gd name="connsiteY6" fmla="*/ 2906485 h 3222171"/>
                  <a:gd name="connsiteX7" fmla="*/ 2492829 w 3701143"/>
                  <a:gd name="connsiteY7" fmla="*/ 3222171 h 3222171"/>
                  <a:gd name="connsiteX8" fmla="*/ 3701143 w 3701143"/>
                  <a:gd name="connsiteY8" fmla="*/ 2884714 h 3222171"/>
                  <a:gd name="connsiteX9" fmla="*/ 3668486 w 3701143"/>
                  <a:gd name="connsiteY9" fmla="*/ 21771 h 3222171"/>
                  <a:gd name="connsiteX10" fmla="*/ 3189514 w 3701143"/>
                  <a:gd name="connsiteY10" fmla="*/ 217714 h 3222171"/>
                  <a:gd name="connsiteX11" fmla="*/ 3026229 w 3701143"/>
                  <a:gd name="connsiteY11" fmla="*/ 1077685 h 3222171"/>
                  <a:gd name="connsiteX12" fmla="*/ 2503714 w 3701143"/>
                  <a:gd name="connsiteY12" fmla="*/ 1404257 h 3222171"/>
                  <a:gd name="connsiteX13" fmla="*/ 2710543 w 3701143"/>
                  <a:gd name="connsiteY13" fmla="*/ 1719943 h 3222171"/>
                  <a:gd name="connsiteX14" fmla="*/ 2188029 w 3701143"/>
                  <a:gd name="connsiteY14" fmla="*/ 1719943 h 3222171"/>
                  <a:gd name="connsiteX15" fmla="*/ 1513114 w 3701143"/>
                  <a:gd name="connsiteY15" fmla="*/ 968828 h 3222171"/>
                  <a:gd name="connsiteX16" fmla="*/ 1719943 w 3701143"/>
                  <a:gd name="connsiteY16" fmla="*/ 740228 h 3222171"/>
                  <a:gd name="connsiteX17" fmla="*/ 2111829 w 3701143"/>
                  <a:gd name="connsiteY17" fmla="*/ 979714 h 3222171"/>
                  <a:gd name="connsiteX18" fmla="*/ 2612571 w 3701143"/>
                  <a:gd name="connsiteY18" fmla="*/ 936171 h 3222171"/>
                  <a:gd name="connsiteX19" fmla="*/ 1970314 w 3701143"/>
                  <a:gd name="connsiteY19" fmla="*/ 544285 h 3222171"/>
                  <a:gd name="connsiteX20" fmla="*/ 1970314 w 3701143"/>
                  <a:gd name="connsiteY20" fmla="*/ 261257 h 3222171"/>
                  <a:gd name="connsiteX21" fmla="*/ 1959429 w 3701143"/>
                  <a:gd name="connsiteY21" fmla="*/ 65314 h 3222171"/>
                  <a:gd name="connsiteX22" fmla="*/ 0 w 3701143"/>
                  <a:gd name="connsiteY22" fmla="*/ 0 h 3222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1143" h="3222171">
                    <a:moveTo>
                      <a:pt x="0" y="0"/>
                    </a:moveTo>
                    <a:lnTo>
                      <a:pt x="326571" y="2133600"/>
                    </a:lnTo>
                    <a:lnTo>
                      <a:pt x="696686" y="2928257"/>
                    </a:lnTo>
                    <a:lnTo>
                      <a:pt x="1219200" y="2950028"/>
                    </a:lnTo>
                    <a:lnTo>
                      <a:pt x="816429" y="1807028"/>
                    </a:lnTo>
                    <a:lnTo>
                      <a:pt x="1360714" y="1807028"/>
                    </a:lnTo>
                    <a:lnTo>
                      <a:pt x="1817914" y="2906485"/>
                    </a:lnTo>
                    <a:lnTo>
                      <a:pt x="2492829" y="3222171"/>
                    </a:lnTo>
                    <a:lnTo>
                      <a:pt x="3701143" y="2884714"/>
                    </a:lnTo>
                    <a:lnTo>
                      <a:pt x="3668486" y="21771"/>
                    </a:lnTo>
                    <a:lnTo>
                      <a:pt x="3189514" y="217714"/>
                    </a:lnTo>
                    <a:lnTo>
                      <a:pt x="3026229" y="1077685"/>
                    </a:lnTo>
                    <a:lnTo>
                      <a:pt x="2503714" y="1404257"/>
                    </a:lnTo>
                    <a:lnTo>
                      <a:pt x="2710543" y="1719943"/>
                    </a:lnTo>
                    <a:lnTo>
                      <a:pt x="2188029" y="1719943"/>
                    </a:lnTo>
                    <a:lnTo>
                      <a:pt x="1513114" y="968828"/>
                    </a:lnTo>
                    <a:lnTo>
                      <a:pt x="1719943" y="740228"/>
                    </a:lnTo>
                    <a:lnTo>
                      <a:pt x="2111829" y="979714"/>
                    </a:lnTo>
                    <a:lnTo>
                      <a:pt x="2612571" y="936171"/>
                    </a:lnTo>
                    <a:lnTo>
                      <a:pt x="1970314" y="544285"/>
                    </a:lnTo>
                    <a:lnTo>
                      <a:pt x="1970314" y="261257"/>
                    </a:lnTo>
                    <a:lnTo>
                      <a:pt x="1959429" y="653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348343" y="1687286"/>
                <a:ext cx="1077686" cy="1513114"/>
              </a:xfrm>
              <a:custGeom>
                <a:avLst/>
                <a:gdLst>
                  <a:gd name="connsiteX0" fmla="*/ 0 w 1077686"/>
                  <a:gd name="connsiteY0" fmla="*/ 10885 h 1513114"/>
                  <a:gd name="connsiteX1" fmla="*/ 1077686 w 1077686"/>
                  <a:gd name="connsiteY1" fmla="*/ 0 h 1513114"/>
                  <a:gd name="connsiteX2" fmla="*/ 740228 w 1077686"/>
                  <a:gd name="connsiteY2" fmla="*/ 1513114 h 1513114"/>
                  <a:gd name="connsiteX3" fmla="*/ 32657 w 1077686"/>
                  <a:gd name="connsiteY3" fmla="*/ 1502228 h 1513114"/>
                  <a:gd name="connsiteX4" fmla="*/ 0 w 1077686"/>
                  <a:gd name="connsiteY4" fmla="*/ 10885 h 1513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7686" h="1513114">
                    <a:moveTo>
                      <a:pt x="0" y="10885"/>
                    </a:moveTo>
                    <a:lnTo>
                      <a:pt x="1077686" y="0"/>
                    </a:lnTo>
                    <a:lnTo>
                      <a:pt x="740228" y="1513114"/>
                    </a:lnTo>
                    <a:lnTo>
                      <a:pt x="32657" y="1502228"/>
                    </a:lnTo>
                    <a:lnTo>
                      <a:pt x="0" y="10885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6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81000" y="3777343"/>
                <a:ext cx="1491343" cy="2460171"/>
              </a:xfrm>
              <a:custGeom>
                <a:avLst/>
                <a:gdLst>
                  <a:gd name="connsiteX0" fmla="*/ 0 w 1491343"/>
                  <a:gd name="connsiteY0" fmla="*/ 1012371 h 2460171"/>
                  <a:gd name="connsiteX1" fmla="*/ 413657 w 1491343"/>
                  <a:gd name="connsiteY1" fmla="*/ 0 h 2460171"/>
                  <a:gd name="connsiteX2" fmla="*/ 990600 w 1491343"/>
                  <a:gd name="connsiteY2" fmla="*/ 65314 h 2460171"/>
                  <a:gd name="connsiteX3" fmla="*/ 707571 w 1491343"/>
                  <a:gd name="connsiteY3" fmla="*/ 1045028 h 2460171"/>
                  <a:gd name="connsiteX4" fmla="*/ 1012371 w 1491343"/>
                  <a:gd name="connsiteY4" fmla="*/ 1959428 h 2460171"/>
                  <a:gd name="connsiteX5" fmla="*/ 1469571 w 1491343"/>
                  <a:gd name="connsiteY5" fmla="*/ 2133600 h 2460171"/>
                  <a:gd name="connsiteX6" fmla="*/ 1491343 w 1491343"/>
                  <a:gd name="connsiteY6" fmla="*/ 2460171 h 2460171"/>
                  <a:gd name="connsiteX7" fmla="*/ 32657 w 1491343"/>
                  <a:gd name="connsiteY7" fmla="*/ 2449286 h 2460171"/>
                  <a:gd name="connsiteX8" fmla="*/ 0 w 1491343"/>
                  <a:gd name="connsiteY8" fmla="*/ 925286 h 2460171"/>
                  <a:gd name="connsiteX9" fmla="*/ 0 w 1491343"/>
                  <a:gd name="connsiteY9" fmla="*/ 1012371 h 246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1343" h="2460171">
                    <a:moveTo>
                      <a:pt x="0" y="1012371"/>
                    </a:moveTo>
                    <a:lnTo>
                      <a:pt x="413657" y="0"/>
                    </a:lnTo>
                    <a:lnTo>
                      <a:pt x="990600" y="65314"/>
                    </a:lnTo>
                    <a:lnTo>
                      <a:pt x="707571" y="1045028"/>
                    </a:lnTo>
                    <a:lnTo>
                      <a:pt x="1012371" y="1959428"/>
                    </a:lnTo>
                    <a:lnTo>
                      <a:pt x="1469571" y="2133600"/>
                    </a:lnTo>
                    <a:lnTo>
                      <a:pt x="1491343" y="2460171"/>
                    </a:lnTo>
                    <a:lnTo>
                      <a:pt x="32657" y="2449286"/>
                    </a:lnTo>
                    <a:lnTo>
                      <a:pt x="0" y="925286"/>
                    </a:lnTo>
                    <a:lnTo>
                      <a:pt x="0" y="101237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  <a:alpha val="61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2"/>
            <p:cNvGrpSpPr/>
            <p:nvPr/>
          </p:nvGrpSpPr>
          <p:grpSpPr>
            <a:xfrm>
              <a:off x="381000" y="1567543"/>
              <a:ext cx="5715000" cy="4637314"/>
              <a:chOff x="381000" y="1567543"/>
              <a:chExt cx="5715000" cy="463731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381000" y="1621971"/>
                <a:ext cx="4626429" cy="4539343"/>
              </a:xfrm>
              <a:custGeom>
                <a:avLst/>
                <a:gdLst>
                  <a:gd name="connsiteX0" fmla="*/ 1066800 w 4626429"/>
                  <a:gd name="connsiteY0" fmla="*/ 21772 h 4539343"/>
                  <a:gd name="connsiteX1" fmla="*/ 2122714 w 4626429"/>
                  <a:gd name="connsiteY1" fmla="*/ 0 h 4539343"/>
                  <a:gd name="connsiteX2" fmla="*/ 2405743 w 4626429"/>
                  <a:gd name="connsiteY2" fmla="*/ 2046515 h 4539343"/>
                  <a:gd name="connsiteX3" fmla="*/ 2808514 w 4626429"/>
                  <a:gd name="connsiteY3" fmla="*/ 2862943 h 4539343"/>
                  <a:gd name="connsiteX4" fmla="*/ 3407229 w 4626429"/>
                  <a:gd name="connsiteY4" fmla="*/ 2884715 h 4539343"/>
                  <a:gd name="connsiteX5" fmla="*/ 3015343 w 4626429"/>
                  <a:gd name="connsiteY5" fmla="*/ 1763486 h 4539343"/>
                  <a:gd name="connsiteX6" fmla="*/ 3439886 w 4626429"/>
                  <a:gd name="connsiteY6" fmla="*/ 1741715 h 4539343"/>
                  <a:gd name="connsiteX7" fmla="*/ 3875314 w 4626429"/>
                  <a:gd name="connsiteY7" fmla="*/ 2819400 h 4539343"/>
                  <a:gd name="connsiteX8" fmla="*/ 4572000 w 4626429"/>
                  <a:gd name="connsiteY8" fmla="*/ 3145972 h 4539343"/>
                  <a:gd name="connsiteX9" fmla="*/ 4626429 w 4626429"/>
                  <a:gd name="connsiteY9" fmla="*/ 4484915 h 4539343"/>
                  <a:gd name="connsiteX10" fmla="*/ 3189514 w 4626429"/>
                  <a:gd name="connsiteY10" fmla="*/ 4539343 h 4539343"/>
                  <a:gd name="connsiteX11" fmla="*/ 3233057 w 4626429"/>
                  <a:gd name="connsiteY11" fmla="*/ 3287486 h 4539343"/>
                  <a:gd name="connsiteX12" fmla="*/ 2699657 w 4626429"/>
                  <a:gd name="connsiteY12" fmla="*/ 3243943 h 4539343"/>
                  <a:gd name="connsiteX13" fmla="*/ 2667000 w 4626429"/>
                  <a:gd name="connsiteY13" fmla="*/ 3418115 h 4539343"/>
                  <a:gd name="connsiteX14" fmla="*/ 2460171 w 4626429"/>
                  <a:gd name="connsiteY14" fmla="*/ 3418115 h 4539343"/>
                  <a:gd name="connsiteX15" fmla="*/ 1349829 w 4626429"/>
                  <a:gd name="connsiteY15" fmla="*/ 1447800 h 4539343"/>
                  <a:gd name="connsiteX16" fmla="*/ 936171 w 4626429"/>
                  <a:gd name="connsiteY16" fmla="*/ 1774372 h 4539343"/>
                  <a:gd name="connsiteX17" fmla="*/ 979714 w 4626429"/>
                  <a:gd name="connsiteY17" fmla="*/ 2177143 h 4539343"/>
                  <a:gd name="connsiteX18" fmla="*/ 435429 w 4626429"/>
                  <a:gd name="connsiteY18" fmla="*/ 2090058 h 4539343"/>
                  <a:gd name="connsiteX19" fmla="*/ 21771 w 4626429"/>
                  <a:gd name="connsiteY19" fmla="*/ 3048000 h 4539343"/>
                  <a:gd name="connsiteX20" fmla="*/ 0 w 4626429"/>
                  <a:gd name="connsiteY20" fmla="*/ 1600200 h 4539343"/>
                  <a:gd name="connsiteX21" fmla="*/ 751114 w 4626429"/>
                  <a:gd name="connsiteY21" fmla="*/ 1578429 h 4539343"/>
                  <a:gd name="connsiteX22" fmla="*/ 1066800 w 4626429"/>
                  <a:gd name="connsiteY22" fmla="*/ 21772 h 4539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626429" h="4539343">
                    <a:moveTo>
                      <a:pt x="1066800" y="21772"/>
                    </a:moveTo>
                    <a:lnTo>
                      <a:pt x="2122714" y="0"/>
                    </a:lnTo>
                    <a:lnTo>
                      <a:pt x="2405743" y="2046515"/>
                    </a:lnTo>
                    <a:lnTo>
                      <a:pt x="2808514" y="2862943"/>
                    </a:lnTo>
                    <a:lnTo>
                      <a:pt x="3407229" y="2884715"/>
                    </a:lnTo>
                    <a:lnTo>
                      <a:pt x="3015343" y="1763486"/>
                    </a:lnTo>
                    <a:lnTo>
                      <a:pt x="3439886" y="1741715"/>
                    </a:lnTo>
                    <a:lnTo>
                      <a:pt x="3875314" y="2819400"/>
                    </a:lnTo>
                    <a:lnTo>
                      <a:pt x="4572000" y="3145972"/>
                    </a:lnTo>
                    <a:lnTo>
                      <a:pt x="4626429" y="4484915"/>
                    </a:lnTo>
                    <a:lnTo>
                      <a:pt x="3189514" y="4539343"/>
                    </a:lnTo>
                    <a:lnTo>
                      <a:pt x="3233057" y="3287486"/>
                    </a:lnTo>
                    <a:lnTo>
                      <a:pt x="2699657" y="3243943"/>
                    </a:lnTo>
                    <a:lnTo>
                      <a:pt x="2667000" y="3418115"/>
                    </a:lnTo>
                    <a:lnTo>
                      <a:pt x="2460171" y="3418115"/>
                    </a:lnTo>
                    <a:lnTo>
                      <a:pt x="1349829" y="1447800"/>
                    </a:lnTo>
                    <a:lnTo>
                      <a:pt x="936171" y="1774372"/>
                    </a:lnTo>
                    <a:lnTo>
                      <a:pt x="979714" y="2177143"/>
                    </a:lnTo>
                    <a:lnTo>
                      <a:pt x="435429" y="2090058"/>
                    </a:lnTo>
                    <a:lnTo>
                      <a:pt x="21771" y="3048000"/>
                    </a:lnTo>
                    <a:lnTo>
                      <a:pt x="0" y="1600200"/>
                    </a:lnTo>
                    <a:lnTo>
                      <a:pt x="751114" y="1578429"/>
                    </a:lnTo>
                    <a:lnTo>
                      <a:pt x="1066800" y="21772"/>
                    </a:lnTo>
                    <a:close/>
                  </a:path>
                </a:pathLst>
              </a:custGeom>
              <a:solidFill>
                <a:srgbClr val="FF0000">
                  <a:alpha val="52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049486" y="1567543"/>
                <a:ext cx="2046514" cy="1687286"/>
              </a:xfrm>
              <a:custGeom>
                <a:avLst/>
                <a:gdLst>
                  <a:gd name="connsiteX0" fmla="*/ 1436914 w 2046514"/>
                  <a:gd name="connsiteY0" fmla="*/ 0 h 1687286"/>
                  <a:gd name="connsiteX1" fmla="*/ 2046514 w 2046514"/>
                  <a:gd name="connsiteY1" fmla="*/ 0 h 1687286"/>
                  <a:gd name="connsiteX2" fmla="*/ 1654628 w 2046514"/>
                  <a:gd name="connsiteY2" fmla="*/ 152400 h 1687286"/>
                  <a:gd name="connsiteX3" fmla="*/ 1469571 w 2046514"/>
                  <a:gd name="connsiteY3" fmla="*/ 1045028 h 1687286"/>
                  <a:gd name="connsiteX4" fmla="*/ 947057 w 2046514"/>
                  <a:gd name="connsiteY4" fmla="*/ 1349828 h 1687286"/>
                  <a:gd name="connsiteX5" fmla="*/ 1153885 w 2046514"/>
                  <a:gd name="connsiteY5" fmla="*/ 1687286 h 1687286"/>
                  <a:gd name="connsiteX6" fmla="*/ 653143 w 2046514"/>
                  <a:gd name="connsiteY6" fmla="*/ 1676400 h 1687286"/>
                  <a:gd name="connsiteX7" fmla="*/ 0 w 2046514"/>
                  <a:gd name="connsiteY7" fmla="*/ 914400 h 1687286"/>
                  <a:gd name="connsiteX8" fmla="*/ 217714 w 2046514"/>
                  <a:gd name="connsiteY8" fmla="*/ 751114 h 1687286"/>
                  <a:gd name="connsiteX9" fmla="*/ 576943 w 2046514"/>
                  <a:gd name="connsiteY9" fmla="*/ 957943 h 1687286"/>
                  <a:gd name="connsiteX10" fmla="*/ 1099457 w 2046514"/>
                  <a:gd name="connsiteY10" fmla="*/ 903514 h 1687286"/>
                  <a:gd name="connsiteX11" fmla="*/ 489857 w 2046514"/>
                  <a:gd name="connsiteY11" fmla="*/ 511628 h 1687286"/>
                  <a:gd name="connsiteX12" fmla="*/ 435428 w 2046514"/>
                  <a:gd name="connsiteY12" fmla="*/ 43543 h 1687286"/>
                  <a:gd name="connsiteX13" fmla="*/ 1436914 w 2046514"/>
                  <a:gd name="connsiteY13" fmla="*/ 0 h 1687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46514" h="1687286">
                    <a:moveTo>
                      <a:pt x="1436914" y="0"/>
                    </a:moveTo>
                    <a:lnTo>
                      <a:pt x="2046514" y="0"/>
                    </a:lnTo>
                    <a:lnTo>
                      <a:pt x="1654628" y="152400"/>
                    </a:lnTo>
                    <a:lnTo>
                      <a:pt x="1469571" y="1045028"/>
                    </a:lnTo>
                    <a:lnTo>
                      <a:pt x="947057" y="1349828"/>
                    </a:lnTo>
                    <a:lnTo>
                      <a:pt x="1153885" y="1687286"/>
                    </a:lnTo>
                    <a:lnTo>
                      <a:pt x="653143" y="1676400"/>
                    </a:lnTo>
                    <a:lnTo>
                      <a:pt x="0" y="914400"/>
                    </a:lnTo>
                    <a:lnTo>
                      <a:pt x="217714" y="751114"/>
                    </a:lnTo>
                    <a:lnTo>
                      <a:pt x="576943" y="957943"/>
                    </a:lnTo>
                    <a:lnTo>
                      <a:pt x="1099457" y="903514"/>
                    </a:lnTo>
                    <a:lnTo>
                      <a:pt x="489857" y="511628"/>
                    </a:lnTo>
                    <a:lnTo>
                      <a:pt x="435428" y="43543"/>
                    </a:lnTo>
                    <a:lnTo>
                      <a:pt x="1436914" y="0"/>
                    </a:lnTo>
                    <a:close/>
                  </a:path>
                </a:pathLst>
              </a:custGeom>
              <a:solidFill>
                <a:srgbClr val="FF0000">
                  <a:alpha val="53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709057" y="4180114"/>
                <a:ext cx="1328057" cy="2024743"/>
              </a:xfrm>
              <a:custGeom>
                <a:avLst/>
                <a:gdLst>
                  <a:gd name="connsiteX0" fmla="*/ 185057 w 1328057"/>
                  <a:gd name="connsiteY0" fmla="*/ 2024743 h 2024743"/>
                  <a:gd name="connsiteX1" fmla="*/ 0 w 1328057"/>
                  <a:gd name="connsiteY1" fmla="*/ 478972 h 2024743"/>
                  <a:gd name="connsiteX2" fmla="*/ 141514 w 1328057"/>
                  <a:gd name="connsiteY2" fmla="*/ 0 h 2024743"/>
                  <a:gd name="connsiteX3" fmla="*/ 533400 w 1328057"/>
                  <a:gd name="connsiteY3" fmla="*/ 130629 h 2024743"/>
                  <a:gd name="connsiteX4" fmla="*/ 1328057 w 1328057"/>
                  <a:gd name="connsiteY4" fmla="*/ 1730829 h 2024743"/>
                  <a:gd name="connsiteX5" fmla="*/ 794657 w 1328057"/>
                  <a:gd name="connsiteY5" fmla="*/ 1698172 h 2024743"/>
                  <a:gd name="connsiteX6" fmla="*/ 903514 w 1328057"/>
                  <a:gd name="connsiteY6" fmla="*/ 2002972 h 2024743"/>
                  <a:gd name="connsiteX7" fmla="*/ 185057 w 1328057"/>
                  <a:gd name="connsiteY7" fmla="*/ 2024743 h 202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8057" h="2024743">
                    <a:moveTo>
                      <a:pt x="185057" y="2024743"/>
                    </a:moveTo>
                    <a:lnTo>
                      <a:pt x="0" y="478972"/>
                    </a:lnTo>
                    <a:lnTo>
                      <a:pt x="141514" y="0"/>
                    </a:lnTo>
                    <a:lnTo>
                      <a:pt x="533400" y="130629"/>
                    </a:lnTo>
                    <a:lnTo>
                      <a:pt x="1328057" y="1730829"/>
                    </a:lnTo>
                    <a:lnTo>
                      <a:pt x="794657" y="1698172"/>
                    </a:lnTo>
                    <a:lnTo>
                      <a:pt x="903514" y="2002972"/>
                    </a:lnTo>
                    <a:lnTo>
                      <a:pt x="185057" y="2024743"/>
                    </a:lnTo>
                    <a:close/>
                  </a:path>
                </a:pathLst>
              </a:custGeom>
              <a:solidFill>
                <a:srgbClr val="FF0000">
                  <a:alpha val="54000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15"/>
            <p:cNvGrpSpPr/>
            <p:nvPr/>
          </p:nvGrpSpPr>
          <p:grpSpPr>
            <a:xfrm>
              <a:off x="1110343" y="3124200"/>
              <a:ext cx="5148943" cy="3037114"/>
              <a:chOff x="1110343" y="3124200"/>
              <a:chExt cx="5148943" cy="30371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1110343" y="3124200"/>
                <a:ext cx="2460171" cy="3037114"/>
              </a:xfrm>
              <a:custGeom>
                <a:avLst/>
                <a:gdLst>
                  <a:gd name="connsiteX0" fmla="*/ 2438400 w 2460171"/>
                  <a:gd name="connsiteY0" fmla="*/ 3015343 h 3037114"/>
                  <a:gd name="connsiteX1" fmla="*/ 2438400 w 2460171"/>
                  <a:gd name="connsiteY1" fmla="*/ 3015343 h 3037114"/>
                  <a:gd name="connsiteX2" fmla="*/ 1513114 w 2460171"/>
                  <a:gd name="connsiteY2" fmla="*/ 3037114 h 3037114"/>
                  <a:gd name="connsiteX3" fmla="*/ 1447800 w 2460171"/>
                  <a:gd name="connsiteY3" fmla="*/ 2819400 h 3037114"/>
                  <a:gd name="connsiteX4" fmla="*/ 1970314 w 2460171"/>
                  <a:gd name="connsiteY4" fmla="*/ 2830286 h 3037114"/>
                  <a:gd name="connsiteX5" fmla="*/ 1164771 w 2460171"/>
                  <a:gd name="connsiteY5" fmla="*/ 1143000 h 3037114"/>
                  <a:gd name="connsiteX6" fmla="*/ 762000 w 2460171"/>
                  <a:gd name="connsiteY6" fmla="*/ 1034143 h 3037114"/>
                  <a:gd name="connsiteX7" fmla="*/ 555171 w 2460171"/>
                  <a:gd name="connsiteY7" fmla="*/ 1556657 h 3037114"/>
                  <a:gd name="connsiteX8" fmla="*/ 674914 w 2460171"/>
                  <a:gd name="connsiteY8" fmla="*/ 2732314 h 3037114"/>
                  <a:gd name="connsiteX9" fmla="*/ 283028 w 2460171"/>
                  <a:gd name="connsiteY9" fmla="*/ 2569029 h 3037114"/>
                  <a:gd name="connsiteX10" fmla="*/ 0 w 2460171"/>
                  <a:gd name="connsiteY10" fmla="*/ 1741714 h 3037114"/>
                  <a:gd name="connsiteX11" fmla="*/ 304800 w 2460171"/>
                  <a:gd name="connsiteY11" fmla="*/ 729343 h 3037114"/>
                  <a:gd name="connsiteX12" fmla="*/ 250371 w 2460171"/>
                  <a:gd name="connsiteY12" fmla="*/ 272143 h 3037114"/>
                  <a:gd name="connsiteX13" fmla="*/ 598714 w 2460171"/>
                  <a:gd name="connsiteY13" fmla="*/ 0 h 3037114"/>
                  <a:gd name="connsiteX14" fmla="*/ 1709057 w 2460171"/>
                  <a:gd name="connsiteY14" fmla="*/ 1959429 h 3037114"/>
                  <a:gd name="connsiteX15" fmla="*/ 1992086 w 2460171"/>
                  <a:gd name="connsiteY15" fmla="*/ 1981200 h 3037114"/>
                  <a:gd name="connsiteX16" fmla="*/ 2024743 w 2460171"/>
                  <a:gd name="connsiteY16" fmla="*/ 1785257 h 3037114"/>
                  <a:gd name="connsiteX17" fmla="*/ 2460171 w 2460171"/>
                  <a:gd name="connsiteY17" fmla="*/ 1817914 h 3037114"/>
                  <a:gd name="connsiteX18" fmla="*/ 2438400 w 2460171"/>
                  <a:gd name="connsiteY18" fmla="*/ 3015343 h 3037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60171" h="3037114">
                    <a:moveTo>
                      <a:pt x="2438400" y="3015343"/>
                    </a:moveTo>
                    <a:lnTo>
                      <a:pt x="2438400" y="3015343"/>
                    </a:lnTo>
                    <a:lnTo>
                      <a:pt x="1513114" y="3037114"/>
                    </a:lnTo>
                    <a:lnTo>
                      <a:pt x="1447800" y="2819400"/>
                    </a:lnTo>
                    <a:lnTo>
                      <a:pt x="1970314" y="2830286"/>
                    </a:lnTo>
                    <a:lnTo>
                      <a:pt x="1164771" y="1143000"/>
                    </a:lnTo>
                    <a:lnTo>
                      <a:pt x="762000" y="1034143"/>
                    </a:lnTo>
                    <a:lnTo>
                      <a:pt x="555171" y="1556657"/>
                    </a:lnTo>
                    <a:lnTo>
                      <a:pt x="674914" y="2732314"/>
                    </a:lnTo>
                    <a:lnTo>
                      <a:pt x="283028" y="2569029"/>
                    </a:lnTo>
                    <a:lnTo>
                      <a:pt x="0" y="1741714"/>
                    </a:lnTo>
                    <a:lnTo>
                      <a:pt x="304800" y="729343"/>
                    </a:lnTo>
                    <a:lnTo>
                      <a:pt x="250371" y="272143"/>
                    </a:lnTo>
                    <a:lnTo>
                      <a:pt x="598714" y="0"/>
                    </a:lnTo>
                    <a:lnTo>
                      <a:pt x="1709057" y="1959429"/>
                    </a:lnTo>
                    <a:lnTo>
                      <a:pt x="1992086" y="1981200"/>
                    </a:lnTo>
                    <a:lnTo>
                      <a:pt x="2024743" y="1785257"/>
                    </a:lnTo>
                    <a:lnTo>
                      <a:pt x="2460171" y="1817914"/>
                    </a:lnTo>
                    <a:lnTo>
                      <a:pt x="2438400" y="3015343"/>
                    </a:lnTo>
                    <a:close/>
                  </a:path>
                </a:pathLst>
              </a:custGeom>
              <a:solidFill>
                <a:schemeClr val="accent4">
                  <a:alpha val="5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018314" y="4463143"/>
                <a:ext cx="1240972" cy="1665514"/>
              </a:xfrm>
              <a:custGeom>
                <a:avLst/>
                <a:gdLst>
                  <a:gd name="connsiteX0" fmla="*/ 32657 w 1240972"/>
                  <a:gd name="connsiteY0" fmla="*/ 1643743 h 1665514"/>
                  <a:gd name="connsiteX1" fmla="*/ 32657 w 1240972"/>
                  <a:gd name="connsiteY1" fmla="*/ 1643743 h 1665514"/>
                  <a:gd name="connsiteX2" fmla="*/ 0 w 1240972"/>
                  <a:gd name="connsiteY2" fmla="*/ 337457 h 1665514"/>
                  <a:gd name="connsiteX3" fmla="*/ 1186543 w 1240972"/>
                  <a:gd name="connsiteY3" fmla="*/ 0 h 1665514"/>
                  <a:gd name="connsiteX4" fmla="*/ 1240972 w 1240972"/>
                  <a:gd name="connsiteY4" fmla="*/ 1665514 h 1665514"/>
                  <a:gd name="connsiteX5" fmla="*/ 32657 w 1240972"/>
                  <a:gd name="connsiteY5" fmla="*/ 1643743 h 166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0972" h="1665514">
                    <a:moveTo>
                      <a:pt x="32657" y="1643743"/>
                    </a:moveTo>
                    <a:lnTo>
                      <a:pt x="32657" y="1643743"/>
                    </a:lnTo>
                    <a:lnTo>
                      <a:pt x="0" y="337457"/>
                    </a:lnTo>
                    <a:lnTo>
                      <a:pt x="1186543" y="0"/>
                    </a:lnTo>
                    <a:lnTo>
                      <a:pt x="1240972" y="1665514"/>
                    </a:lnTo>
                    <a:lnTo>
                      <a:pt x="32657" y="1643743"/>
                    </a:lnTo>
                    <a:close/>
                  </a:path>
                </a:pathLst>
              </a:custGeom>
              <a:solidFill>
                <a:schemeClr val="accent4">
                  <a:alpha val="57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2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3500005"/>
            <a:ext cx="9144000" cy="3322370"/>
            <a:chOff x="0" y="3535630"/>
            <a:chExt cx="9144000" cy="332237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535630"/>
              <a:ext cx="9144000" cy="3322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657600" y="3895115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Elevation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53317" cy="3505200"/>
            <a:chOff x="-9317" y="0"/>
            <a:chExt cx="9153317" cy="35052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317" y="0"/>
              <a:ext cx="9153317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898508" y="1423686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Shallow EC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310" y="3429000"/>
            <a:ext cx="8971565" cy="3429000"/>
            <a:chOff x="-718215" y="626423"/>
            <a:chExt cx="8971565" cy="34290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18215" y="626423"/>
              <a:ext cx="897156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032335" y="1113099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Soil pH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5419" y="3404186"/>
            <a:ext cx="9149419" cy="3352800"/>
            <a:chOff x="0" y="3505200"/>
            <a:chExt cx="9149419" cy="33528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505200"/>
              <a:ext cx="9149419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557282" y="376563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K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200" y="3457575"/>
            <a:ext cx="9067800" cy="3400425"/>
            <a:chOff x="-762000" y="7682334"/>
            <a:chExt cx="9067800" cy="34004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762000" y="7682334"/>
              <a:ext cx="9067800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150055" y="10212255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ent_icecre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9580" y="1481138"/>
            <a:ext cx="3004839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3302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 : The Goal 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71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avis-deep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8520" b="44848"/>
          <a:stretch>
            <a:fillRect/>
          </a:stretch>
        </p:blipFill>
        <p:spPr>
          <a:xfrm>
            <a:off x="5452084" y="266700"/>
            <a:ext cx="3066441" cy="14668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avis-n.jpg"/>
          <p:cNvPicPr>
            <a:picLocks noChangeAspect="1"/>
          </p:cNvPicPr>
          <p:nvPr/>
        </p:nvPicPr>
        <p:blipFill>
          <a:blip r:embed="rId3" cstate="print"/>
          <a:srcRect t="18368" b="19409"/>
          <a:stretch>
            <a:fillRect/>
          </a:stretch>
        </p:blipFill>
        <p:spPr>
          <a:xfrm>
            <a:off x="626124" y="1831975"/>
            <a:ext cx="2577451" cy="2094273"/>
          </a:xfrm>
          <a:prstGeom prst="rect">
            <a:avLst/>
          </a:prstGeom>
        </p:spPr>
      </p:pic>
      <p:pic>
        <p:nvPicPr>
          <p:cNvPr id="6" name="Picture 5" descr="davis-bufferindex.jpg"/>
          <p:cNvPicPr>
            <a:picLocks noChangeAspect="1"/>
          </p:cNvPicPr>
          <p:nvPr/>
        </p:nvPicPr>
        <p:blipFill>
          <a:blip r:embed="rId4" cstate="print"/>
          <a:srcRect t="18218" b="15300"/>
          <a:stretch>
            <a:fillRect/>
          </a:stretch>
        </p:blipFill>
        <p:spPr>
          <a:xfrm>
            <a:off x="4462300" y="4178872"/>
            <a:ext cx="2537420" cy="2202878"/>
          </a:xfrm>
          <a:prstGeom prst="rect">
            <a:avLst/>
          </a:prstGeom>
        </p:spPr>
      </p:pic>
      <p:pic>
        <p:nvPicPr>
          <p:cNvPr id="7" name="Picture 6" descr="davis-p.jpg"/>
          <p:cNvPicPr>
            <a:picLocks noChangeAspect="1"/>
          </p:cNvPicPr>
          <p:nvPr/>
        </p:nvPicPr>
        <p:blipFill>
          <a:blip r:embed="rId5" cstate="print"/>
          <a:srcRect t="18809" b="17302"/>
          <a:stretch>
            <a:fillRect/>
          </a:stretch>
        </p:blipFill>
        <p:spPr>
          <a:xfrm>
            <a:off x="3066075" y="1806575"/>
            <a:ext cx="2633462" cy="2197100"/>
          </a:xfrm>
          <a:prstGeom prst="rect">
            <a:avLst/>
          </a:prstGeom>
        </p:spPr>
      </p:pic>
      <p:pic>
        <p:nvPicPr>
          <p:cNvPr id="8" name="Picture 7" descr="davis-ph.jpg"/>
          <p:cNvPicPr>
            <a:picLocks noChangeAspect="1"/>
          </p:cNvPicPr>
          <p:nvPr/>
        </p:nvPicPr>
        <p:blipFill>
          <a:blip r:embed="rId6" cstate="print"/>
          <a:srcRect t="16992" b="20416"/>
          <a:stretch>
            <a:fillRect/>
          </a:stretch>
        </p:blipFill>
        <p:spPr>
          <a:xfrm>
            <a:off x="1431724" y="4173133"/>
            <a:ext cx="2737051" cy="2237192"/>
          </a:xfrm>
          <a:prstGeom prst="rect">
            <a:avLst/>
          </a:prstGeom>
        </p:spPr>
      </p:pic>
      <p:pic>
        <p:nvPicPr>
          <p:cNvPr id="11" name="Picture 10" descr="davis-shallowec.jpg"/>
          <p:cNvPicPr>
            <a:picLocks noChangeAspect="1"/>
          </p:cNvPicPr>
          <p:nvPr/>
        </p:nvPicPr>
        <p:blipFill>
          <a:blip r:embed="rId7" cstate="print"/>
          <a:srcRect t="17988" b="44416"/>
          <a:stretch>
            <a:fillRect/>
          </a:stretch>
        </p:blipFill>
        <p:spPr>
          <a:xfrm>
            <a:off x="1074499" y="200025"/>
            <a:ext cx="3084751" cy="1514475"/>
          </a:xfrm>
          <a:prstGeom prst="rect">
            <a:avLst/>
          </a:prstGeom>
        </p:spPr>
      </p:pic>
      <p:pic>
        <p:nvPicPr>
          <p:cNvPr id="12" name="Picture 11" descr="davis-k.jpg"/>
          <p:cNvPicPr>
            <a:picLocks noChangeAspect="1"/>
          </p:cNvPicPr>
          <p:nvPr/>
        </p:nvPicPr>
        <p:blipFill>
          <a:blip r:embed="rId8" cstate="print"/>
          <a:srcRect t="18323" b="17788"/>
          <a:stretch>
            <a:fillRect/>
          </a:stretch>
        </p:blipFill>
        <p:spPr>
          <a:xfrm>
            <a:off x="5601275" y="1797050"/>
            <a:ext cx="2526906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web for files.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71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can you do with it?</a:t>
            </a:r>
          </a:p>
          <a:p>
            <a:pPr lvl="1"/>
            <a:r>
              <a:rPr lang="en-US" dirty="0" smtClean="0"/>
              <a:t>Variable rate seeding and variable rate N for starters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Yield Potential and Yield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40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05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3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8300" cy="695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5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496425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1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774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Brace 3"/>
          <p:cNvSpPr/>
          <p:nvPr/>
        </p:nvSpPr>
        <p:spPr>
          <a:xfrm>
            <a:off x="1752600" y="3657600"/>
            <a:ext cx="914400" cy="457200"/>
          </a:xfrm>
          <a:prstGeom prst="leftBrace">
            <a:avLst>
              <a:gd name="adj1" fmla="val 8333"/>
              <a:gd name="adj2" fmla="val 47183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6576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Population Strips. These will be evaluated with yield monitor.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89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rnall.AGRON\Desktop\OU 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00" y="762000"/>
            <a:ext cx="7874000" cy="5905500"/>
          </a:xfrm>
          <a:prstGeom prst="rect">
            <a:avLst/>
          </a:prstGeom>
          <a:noFill/>
        </p:spPr>
      </p:pic>
      <p:pic>
        <p:nvPicPr>
          <p:cNvPr id="3" name="Picture 2" descr="C:\Documents and Settings\arnall.AGRON\Desktop\OU Home.jpg"/>
          <p:cNvPicPr>
            <a:picLocks noChangeAspect="1" noChangeArrowheads="1"/>
          </p:cNvPicPr>
          <p:nvPr/>
        </p:nvPicPr>
        <p:blipFill>
          <a:blip r:embed="rId3" cstate="print"/>
          <a:srcRect l="18806" t="65410" r="73196" b="21650"/>
          <a:stretch>
            <a:fillRect/>
          </a:stretch>
        </p:blipFill>
        <p:spPr bwMode="auto">
          <a:xfrm>
            <a:off x="1447800" y="914400"/>
            <a:ext cx="1318846" cy="16002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1386840" y="3444240"/>
            <a:ext cx="210312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65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590800"/>
            <a:ext cx="6096000" cy="393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Immobile P and K</a:t>
            </a:r>
          </a:p>
          <a:p>
            <a:r>
              <a:rPr lang="en-US" dirty="0" smtClean="0"/>
              <a:t>Soil and Crop Driven</a:t>
            </a:r>
          </a:p>
          <a:p>
            <a:pPr lvl="1"/>
            <a:r>
              <a:rPr lang="en-US" dirty="0" smtClean="0"/>
              <a:t>First Year evaluate response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 P &amp;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55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techniques are potentially the right way and the wrong way. </a:t>
            </a:r>
          </a:p>
          <a:p>
            <a:r>
              <a:rPr lang="en-US" dirty="0" smtClean="0"/>
              <a:t>MUST have variability before you treat for variability!</a:t>
            </a:r>
          </a:p>
          <a:p>
            <a:r>
              <a:rPr lang="en-US" dirty="0" smtClean="0"/>
              <a:t>Variable Rate Lime, Most economical. </a:t>
            </a:r>
          </a:p>
          <a:p>
            <a:r>
              <a:rPr lang="en-US" dirty="0" smtClean="0"/>
              <a:t>Sometimes Nutrient needs are the same sometimes its not, more often its not. </a:t>
            </a:r>
          </a:p>
          <a:p>
            <a:r>
              <a:rPr lang="en-US" dirty="0" smtClean="0"/>
              <a:t>Look at the cost of the method versus the economics of the production system.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2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Immobile P and K 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700" dirty="0" smtClean="0"/>
              <a:t>Rate Studies in each zone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P &amp; K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897156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705600" y="2971800"/>
            <a:ext cx="838200" cy="762000"/>
            <a:chOff x="990600" y="2133600"/>
            <a:chExt cx="2514600" cy="1828800"/>
          </a:xfrm>
        </p:grpSpPr>
        <p:sp>
          <p:nvSpPr>
            <p:cNvPr id="6" name="Rectangle 5"/>
            <p:cNvSpPr/>
            <p:nvPr/>
          </p:nvSpPr>
          <p:spPr>
            <a:xfrm>
              <a:off x="990600" y="2133600"/>
              <a:ext cx="2514600" cy="457200"/>
            </a:xfrm>
            <a:prstGeom prst="rect">
              <a:avLst/>
            </a:prstGeom>
            <a:solidFill>
              <a:schemeClr val="accent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10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990600" y="2590800"/>
              <a:ext cx="2514600" cy="457200"/>
            </a:xfrm>
            <a:prstGeom prst="rect">
              <a:avLst/>
            </a:prstGeom>
            <a:solidFill>
              <a:schemeClr val="accent2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20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990600" y="3048000"/>
              <a:ext cx="2514600" cy="4572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30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90600" y="3505200"/>
              <a:ext cx="2514600" cy="457200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40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95800" y="3429000"/>
            <a:ext cx="838200" cy="762000"/>
            <a:chOff x="990600" y="2133600"/>
            <a:chExt cx="2514600" cy="1828800"/>
          </a:xfrm>
        </p:grpSpPr>
        <p:sp>
          <p:nvSpPr>
            <p:cNvPr id="11" name="Rectangle 10"/>
            <p:cNvSpPr/>
            <p:nvPr/>
          </p:nvSpPr>
          <p:spPr>
            <a:xfrm>
              <a:off x="990600" y="2133600"/>
              <a:ext cx="2514600" cy="457200"/>
            </a:xfrm>
            <a:prstGeom prst="rect">
              <a:avLst/>
            </a:prstGeom>
            <a:solidFill>
              <a:schemeClr val="accent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10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90600" y="2590800"/>
              <a:ext cx="2514600" cy="457200"/>
            </a:xfrm>
            <a:prstGeom prst="rect">
              <a:avLst/>
            </a:prstGeom>
            <a:solidFill>
              <a:schemeClr val="accent2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20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0600" y="3048000"/>
              <a:ext cx="2514600" cy="4572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30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90600" y="3505200"/>
              <a:ext cx="2514600" cy="457200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40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71600" y="4038600"/>
            <a:ext cx="838200" cy="762000"/>
            <a:chOff x="990600" y="2133600"/>
            <a:chExt cx="2514600" cy="1828800"/>
          </a:xfrm>
        </p:grpSpPr>
        <p:sp>
          <p:nvSpPr>
            <p:cNvPr id="16" name="Rectangle 15"/>
            <p:cNvSpPr/>
            <p:nvPr/>
          </p:nvSpPr>
          <p:spPr>
            <a:xfrm>
              <a:off x="990600" y="2133600"/>
              <a:ext cx="2514600" cy="457200"/>
            </a:xfrm>
            <a:prstGeom prst="rect">
              <a:avLst/>
            </a:prstGeom>
            <a:solidFill>
              <a:schemeClr val="accent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10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90600" y="2590800"/>
              <a:ext cx="2514600" cy="457200"/>
            </a:xfrm>
            <a:prstGeom prst="rect">
              <a:avLst/>
            </a:prstGeom>
            <a:solidFill>
              <a:schemeClr val="accent2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20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0600" y="3048000"/>
              <a:ext cx="2514600" cy="457200"/>
            </a:xfrm>
            <a:prstGeom prst="rect">
              <a:avLst/>
            </a:prstGeom>
            <a:solidFill>
              <a:schemeClr val="accent4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30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90600" y="3505200"/>
              <a:ext cx="2514600" cy="457200"/>
            </a:xfrm>
            <a:prstGeom prst="rect">
              <a:avLst/>
            </a:prstGeom>
            <a:solidFill>
              <a:schemeClr val="bg1">
                <a:alpha val="42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40 lbs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171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Benefits and Limitations of Soil Testing</a:t>
            </a:r>
          </a:p>
          <a:p>
            <a:r>
              <a:rPr lang="en-US" dirty="0" smtClean="0"/>
              <a:t>Broad sweeping recommendations</a:t>
            </a:r>
          </a:p>
          <a:p>
            <a:r>
              <a:rPr lang="en-US" dirty="0" smtClean="0"/>
              <a:t>Recommendations are Conservative in both directions</a:t>
            </a:r>
          </a:p>
          <a:p>
            <a:r>
              <a:rPr lang="en-US" dirty="0" smtClean="0"/>
              <a:t>Will recommend only when likely to respond</a:t>
            </a:r>
          </a:p>
          <a:p>
            <a:r>
              <a:rPr lang="en-US" dirty="0" smtClean="0"/>
              <a:t>Rate will ensure maximum yield for the majority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P &amp; K</a:t>
            </a:r>
            <a:endParaRPr lang="en-US" dirty="0"/>
          </a:p>
        </p:txBody>
      </p:sp>
      <p:pic>
        <p:nvPicPr>
          <p:cNvPr id="5" name="Picture 4" descr="Picture 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629150"/>
            <a:ext cx="29718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2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Benefits and Limitations of Soil Testing</a:t>
            </a:r>
          </a:p>
          <a:p>
            <a:r>
              <a:rPr lang="en-US" dirty="0" smtClean="0"/>
              <a:t>Nitrogen levels in soil are not static</a:t>
            </a:r>
          </a:p>
          <a:p>
            <a:pPr lvl="1"/>
            <a:r>
              <a:rPr lang="en-US" dirty="0" smtClean="0"/>
              <a:t>Soil test in August not always relevant in March.</a:t>
            </a:r>
          </a:p>
          <a:p>
            <a:r>
              <a:rPr lang="en-US" dirty="0" smtClean="0"/>
              <a:t>Dependent upon environment and yield level</a:t>
            </a:r>
          </a:p>
          <a:p>
            <a:r>
              <a:rPr lang="en-US" dirty="0" smtClean="0"/>
              <a:t>Multiple yield potentials in the field</a:t>
            </a:r>
          </a:p>
          <a:p>
            <a:r>
              <a:rPr lang="en-US" dirty="0" smtClean="0"/>
              <a:t>Recommendation based on Averages.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N</a:t>
            </a:r>
            <a:endParaRPr lang="en-US" dirty="0"/>
          </a:p>
        </p:txBody>
      </p:sp>
      <p:pic>
        <p:nvPicPr>
          <p:cNvPr id="6" name="Picture 5" descr="Samp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630361"/>
            <a:ext cx="3352800" cy="222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9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Fields are highly variable</a:t>
            </a:r>
          </a:p>
          <a:p>
            <a:pPr lvl="1"/>
            <a:r>
              <a:rPr lang="en-US" dirty="0" smtClean="0"/>
              <a:t>Why apply flat field rate</a:t>
            </a:r>
          </a:p>
          <a:p>
            <a:pPr lvl="1"/>
            <a:r>
              <a:rPr lang="en-US" dirty="0" smtClean="0"/>
              <a:t>Why apply even zone level rate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Perfection N</a:t>
            </a:r>
            <a:endParaRPr lang="en-US" dirty="0"/>
          </a:p>
        </p:txBody>
      </p:sp>
      <p:pic>
        <p:nvPicPr>
          <p:cNvPr id="4" name="Picture 3" descr="cowp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895600"/>
            <a:ext cx="4953000" cy="3306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55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5089967"/>
          </a:xfrm>
        </p:spPr>
        <p:txBody>
          <a:bodyPr/>
          <a:lstStyle/>
          <a:p>
            <a:r>
              <a:rPr lang="en-US" dirty="0" smtClean="0"/>
              <a:t>Lines for zones based on 1 factor</a:t>
            </a:r>
          </a:p>
          <a:p>
            <a:pPr lvl="1"/>
            <a:r>
              <a:rPr lang="en-US" dirty="0" smtClean="0"/>
              <a:t>Yield History</a:t>
            </a:r>
          </a:p>
          <a:p>
            <a:pPr lvl="2"/>
            <a:r>
              <a:rPr lang="en-US" dirty="0" smtClean="0"/>
              <a:t>Yield levels</a:t>
            </a:r>
          </a:p>
          <a:p>
            <a:pPr lvl="2"/>
            <a:r>
              <a:rPr lang="en-US" dirty="0" smtClean="0"/>
              <a:t>Yield Stability</a:t>
            </a:r>
          </a:p>
          <a:p>
            <a:pPr lvl="1"/>
            <a:r>
              <a:rPr lang="en-US" dirty="0" smtClean="0"/>
              <a:t>Topography</a:t>
            </a:r>
          </a:p>
          <a:p>
            <a:pPr lvl="1"/>
            <a:r>
              <a:rPr lang="en-US" dirty="0" smtClean="0"/>
              <a:t>Soil Type</a:t>
            </a:r>
          </a:p>
          <a:p>
            <a:pPr lvl="1"/>
            <a:r>
              <a:rPr lang="en-US" dirty="0" smtClean="0"/>
              <a:t>Soil EC</a:t>
            </a:r>
          </a:p>
          <a:p>
            <a:pPr lvl="1"/>
            <a:r>
              <a:rPr lang="en-US" dirty="0" smtClean="0"/>
              <a:t>Geography / boundaries</a:t>
            </a:r>
          </a:p>
          <a:p>
            <a:pPr lvl="1"/>
            <a:r>
              <a:rPr lang="en-US" dirty="0" smtClean="0"/>
              <a:t>Organic Matter</a:t>
            </a:r>
          </a:p>
          <a:p>
            <a:pPr lvl="1"/>
            <a:r>
              <a:rPr lang="en-US" dirty="0" smtClean="0"/>
              <a:t>Nutrient levels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Soil EC is soil electrical conductivity– a measurement of how much electrical current soil can conduct. It’s an </a:t>
            </a:r>
            <a:r>
              <a:rPr lang="en-US" b="1" u="sng" dirty="0" smtClean="0"/>
              <a:t>effective way to map soil texture</a:t>
            </a:r>
            <a:r>
              <a:rPr lang="en-US" dirty="0" smtClean="0"/>
              <a:t> because smaller soil particles such as clay conduct more current than larger silt and sand particles. Soil EC measurements have been used since the early 1900’s-</a:t>
            </a:r>
          </a:p>
          <a:p>
            <a:r>
              <a:rPr lang="en-US" dirty="0" err="1" smtClean="0"/>
              <a:t>Veris</a:t>
            </a:r>
            <a:r>
              <a:rPr lang="en-US" dirty="0" smtClean="0"/>
              <a:t> mobilized the process and added GPS. As the </a:t>
            </a:r>
            <a:r>
              <a:rPr lang="en-US" dirty="0" err="1" smtClean="0"/>
              <a:t>Veris</a:t>
            </a:r>
            <a:r>
              <a:rPr lang="en-US" dirty="0" smtClean="0"/>
              <a:t> EC cart is pulled through the field, one pair of coulter-electrodes injects a known voltage into the soil, while the other coulter-electrodes measure the drop in that voltage. </a:t>
            </a:r>
          </a:p>
          <a:p>
            <a:r>
              <a:rPr lang="en-US" dirty="0" smtClean="0"/>
              <a:t>The result: </a:t>
            </a:r>
            <a:r>
              <a:rPr lang="en-US" b="1" dirty="0" smtClean="0"/>
              <a:t>a detailed map of the </a:t>
            </a:r>
            <a:r>
              <a:rPr lang="en-US" b="1" u="sng" dirty="0" smtClean="0"/>
              <a:t>soil texture </a:t>
            </a:r>
            <a:r>
              <a:rPr lang="en-US" b="1" dirty="0" smtClean="0"/>
              <a:t>variability in the crop rooting zone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Conductivity (EC)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8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</TotalTime>
  <Words>595</Words>
  <Application>Microsoft Office PowerPoint</Application>
  <PresentationFormat>On-screen Show (4:3)</PresentationFormat>
  <Paragraphs>220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Zones Grids and EC</vt:lpstr>
      <vt:lpstr>Perfection  : The Goal ????</vt:lpstr>
      <vt:lpstr>Perfection  P &amp; K</vt:lpstr>
      <vt:lpstr>Perfection P &amp; K</vt:lpstr>
      <vt:lpstr>Perfection P &amp; K</vt:lpstr>
      <vt:lpstr>Perfection N</vt:lpstr>
      <vt:lpstr>Perfection N</vt:lpstr>
      <vt:lpstr>Drawing Lines</vt:lpstr>
      <vt:lpstr>Electrical Conductivity (EC)</vt:lpstr>
      <vt:lpstr>Deteriming the Variable</vt:lpstr>
      <vt:lpstr>Elevation</vt:lpstr>
      <vt:lpstr>Soil EC</vt:lpstr>
      <vt:lpstr>Soil pH</vt:lpstr>
      <vt:lpstr>Buffer Index</vt:lpstr>
      <vt:lpstr>Phosphorus</vt:lpstr>
      <vt:lpstr>Potassium</vt:lpstr>
      <vt:lpstr>Buffer Index</vt:lpstr>
      <vt:lpstr>Phosphorus</vt:lpstr>
      <vt:lpstr>PowerPoint Presentation</vt:lpstr>
      <vt:lpstr>PowerPoint Presentation</vt:lpstr>
      <vt:lpstr>Commercial</vt:lpstr>
      <vt:lpstr>Identifying Yield Potential and Yield 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Zones Grids and EC</dc:title>
  <dc:creator>Brian Arnall</dc:creator>
  <cp:lastModifiedBy>Brian Arnall</cp:lastModifiedBy>
  <cp:revision>3</cp:revision>
  <dcterms:created xsi:type="dcterms:W3CDTF">2012-12-03T16:14:26Z</dcterms:created>
  <dcterms:modified xsi:type="dcterms:W3CDTF">2012-12-03T16:22:50Z</dcterms:modified>
</cp:coreProperties>
</file>