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9" r:id="rId9"/>
    <p:sldId id="265" r:id="rId10"/>
    <p:sldId id="266" r:id="rId11"/>
    <p:sldId id="270" r:id="rId12"/>
    <p:sldId id="268" r:id="rId13"/>
    <p:sldId id="263" r:id="rId14"/>
    <p:sldId id="264" r:id="rId15"/>
    <p:sldId id="271" r:id="rId16"/>
    <p:sldId id="267"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B14DEC-39BA-471C-B8F5-29849DBE0940}"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4BEB-14C3-47ED-A81F-5223DA3FBD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14DEC-39BA-471C-B8F5-29849DBE0940}"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4BEB-14C3-47ED-A81F-5223DA3FBD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14DEC-39BA-471C-B8F5-29849DBE0940}"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4BEB-14C3-47ED-A81F-5223DA3FBD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14DEC-39BA-471C-B8F5-29849DBE0940}"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4BEB-14C3-47ED-A81F-5223DA3FBD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B14DEC-39BA-471C-B8F5-29849DBE0940}"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4BEB-14C3-47ED-A81F-5223DA3FBD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14DEC-39BA-471C-B8F5-29849DBE0940}" type="datetimeFigureOut">
              <a:rPr lang="en-US" smtClean="0"/>
              <a:pPr/>
              <a:t>3/2/2010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4BEB-14C3-47ED-A81F-5223DA3FBD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B14DEC-39BA-471C-B8F5-29849DBE0940}" type="datetimeFigureOut">
              <a:rPr lang="en-US" smtClean="0"/>
              <a:pPr/>
              <a:t>3/2/2010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4BEB-14C3-47ED-A81F-5223DA3FBD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B14DEC-39BA-471C-B8F5-29849DBE0940}" type="datetimeFigureOut">
              <a:rPr lang="en-US" smtClean="0"/>
              <a:pPr/>
              <a:t>3/2/2010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4BEB-14C3-47ED-A81F-5223DA3FBD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14DEC-39BA-471C-B8F5-29849DBE0940}" type="datetimeFigureOut">
              <a:rPr lang="en-US" smtClean="0"/>
              <a:pPr/>
              <a:t>3/2/2010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4BEB-14C3-47ED-A81F-5223DA3FBD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14DEC-39BA-471C-B8F5-29849DBE0940}" type="datetimeFigureOut">
              <a:rPr lang="en-US" smtClean="0"/>
              <a:pPr/>
              <a:t>3/2/2010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4BEB-14C3-47ED-A81F-5223DA3FBD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14DEC-39BA-471C-B8F5-29849DBE0940}" type="datetimeFigureOut">
              <a:rPr lang="en-US" smtClean="0"/>
              <a:pPr/>
              <a:t>3/2/2010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4BEB-14C3-47ED-A81F-5223DA3FBD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14DEC-39BA-471C-B8F5-29849DBE0940}" type="datetimeFigureOut">
              <a:rPr lang="en-US" smtClean="0"/>
              <a:pPr/>
              <a:t>3/2/2010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4BEB-14C3-47ED-A81F-5223DA3FBD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Nutrient Deficiencies</a:t>
            </a:r>
            <a:endParaRPr lang="en-US" dirty="0"/>
          </a:p>
        </p:txBody>
      </p:sp>
      <p:sp>
        <p:nvSpPr>
          <p:cNvPr id="3" name="Subtitle 2"/>
          <p:cNvSpPr>
            <a:spLocks noGrp="1"/>
          </p:cNvSpPr>
          <p:nvPr>
            <p:ph type="subTitle" idx="1"/>
          </p:nvPr>
        </p:nvSpPr>
        <p:spPr/>
        <p:txBody>
          <a:bodyPr/>
          <a:lstStyle/>
          <a:p>
            <a:r>
              <a:rPr lang="en-US" dirty="0" smtClean="0"/>
              <a:t>March 3 </a:t>
            </a:r>
            <a:r>
              <a:rPr lang="en-US" dirty="0" err="1" smtClean="0"/>
              <a:t>Centra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rn_ncsu.jpg"/>
          <p:cNvPicPr>
            <a:picLocks noGrp="1" noChangeAspect="1"/>
          </p:cNvPicPr>
          <p:nvPr>
            <p:ph sz="half" idx="1"/>
          </p:nvPr>
        </p:nvPicPr>
        <p:blipFill>
          <a:blip r:embed="rId2" cstate="print"/>
          <a:stretch>
            <a:fillRect/>
          </a:stretch>
        </p:blipFill>
        <p:spPr>
          <a:xfrm>
            <a:off x="533399" y="1540268"/>
            <a:ext cx="3619615" cy="4327132"/>
          </a:xfrm>
        </p:spPr>
      </p:pic>
      <p:pic>
        <p:nvPicPr>
          <p:cNvPr id="6" name="Content Placeholder 5" descr="wheat_cy.jpg"/>
          <p:cNvPicPr>
            <a:picLocks noGrp="1" noChangeAspect="1"/>
          </p:cNvPicPr>
          <p:nvPr>
            <p:ph sz="half" idx="2"/>
          </p:nvPr>
        </p:nvPicPr>
        <p:blipFill>
          <a:blip r:embed="rId3" cstate="print"/>
          <a:stretch>
            <a:fillRect/>
          </a:stretch>
        </p:blipFill>
        <p:spPr>
          <a:xfrm>
            <a:off x="4191569" y="1981200"/>
            <a:ext cx="4838750" cy="322986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rn01Mg.jpg"/>
          <p:cNvPicPr>
            <a:picLocks noGrp="1" noChangeAspect="1"/>
          </p:cNvPicPr>
          <p:nvPr>
            <p:ph sz="half" idx="1"/>
          </p:nvPr>
        </p:nvPicPr>
        <p:blipFill>
          <a:blip r:embed="rId2" cstate="print"/>
          <a:stretch>
            <a:fillRect/>
          </a:stretch>
        </p:blipFill>
        <p:spPr>
          <a:xfrm>
            <a:off x="113681" y="2286000"/>
            <a:ext cx="4267819" cy="2848769"/>
          </a:xfrm>
        </p:spPr>
      </p:pic>
      <p:pic>
        <p:nvPicPr>
          <p:cNvPr id="6" name="Content Placeholder 5" descr="Whea01Mg.jpg"/>
          <p:cNvPicPr>
            <a:picLocks noGrp="1" noChangeAspect="1"/>
          </p:cNvPicPr>
          <p:nvPr>
            <p:ph sz="half" idx="2"/>
          </p:nvPr>
        </p:nvPicPr>
        <p:blipFill>
          <a:blip r:embed="rId3" cstate="print"/>
          <a:stretch>
            <a:fillRect/>
          </a:stretch>
        </p:blipFill>
        <p:spPr>
          <a:xfrm>
            <a:off x="4762499" y="2286000"/>
            <a:ext cx="4267819" cy="284876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7543800" cy="3416320"/>
          </a:xfrm>
          <a:prstGeom prst="rect">
            <a:avLst/>
          </a:prstGeom>
        </p:spPr>
        <p:txBody>
          <a:bodyPr wrap="square">
            <a:spAutoFit/>
          </a:bodyPr>
          <a:lstStyle/>
          <a:p>
            <a:r>
              <a:rPr lang="en-US" dirty="0" smtClean="0"/>
              <a:t>Magnesium is required for crops to capture the sun’s energy for growth and production. Its functions include phosphate metabolism, plant respiration, and activation of enzyme systems. Magnesium can be added to deficient soils by applying Mg-containing fertilizers or </a:t>
            </a:r>
            <a:r>
              <a:rPr lang="en-US" dirty="0" err="1" smtClean="0"/>
              <a:t>dolomitic</a:t>
            </a:r>
            <a:r>
              <a:rPr lang="en-US" dirty="0" smtClean="0"/>
              <a:t> limestone. </a:t>
            </a:r>
            <a:r>
              <a:rPr lang="en-US" dirty="0" err="1" smtClean="0"/>
              <a:t>Dolomitic</a:t>
            </a:r>
            <a:r>
              <a:rPr lang="en-US" dirty="0" smtClean="0"/>
              <a:t> limestone contains both Ca and Mg carbonates (for neutralizing value), whereas </a:t>
            </a:r>
            <a:r>
              <a:rPr lang="en-US" dirty="0" err="1" smtClean="0"/>
              <a:t>calcitic</a:t>
            </a:r>
            <a:r>
              <a:rPr lang="en-US" dirty="0" smtClean="0"/>
              <a:t> limestone contains only Ca carbonate. Availability of Mg is often related to soil </a:t>
            </a:r>
            <a:r>
              <a:rPr lang="en-US" dirty="0" err="1" smtClean="0"/>
              <a:t>pH.</a:t>
            </a:r>
            <a:r>
              <a:rPr lang="en-US" dirty="0" smtClean="0"/>
              <a:t> Other situations also increase needs for Mg: sandy soils with low </a:t>
            </a:r>
            <a:r>
              <a:rPr lang="en-US" dirty="0" err="1" smtClean="0"/>
              <a:t>cation</a:t>
            </a:r>
            <a:r>
              <a:rPr lang="en-US" dirty="0" smtClean="0"/>
              <a:t> exchange capacity, low Mg-supplying power, and a high Mg leaching potential; application of </a:t>
            </a:r>
            <a:r>
              <a:rPr lang="en-US" dirty="0" err="1" smtClean="0"/>
              <a:t>calcitic</a:t>
            </a:r>
            <a:r>
              <a:rPr lang="en-US" dirty="0" smtClean="0"/>
              <a:t> limestone on low Mg soils; crops with high Mg requirements; high application rates of ammonium-N and K; soil test levels below 50 to 100 lb/A exchangeable Mg. </a:t>
            </a:r>
            <a:br>
              <a:rPr lang="en-US"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Sulfur Deficiency</a:t>
            </a:r>
            <a:endParaRPr lang="en-US" dirty="0"/>
          </a:p>
        </p:txBody>
      </p:sp>
      <p:pic>
        <p:nvPicPr>
          <p:cNvPr id="5" name="Picture Placeholder 4" descr="corn.jpg"/>
          <p:cNvPicPr>
            <a:picLocks noGrp="1" noChangeAspect="1"/>
          </p:cNvPicPr>
          <p:nvPr>
            <p:ph type="pic" idx="1"/>
          </p:nvPr>
        </p:nvPicPr>
        <p:blipFill>
          <a:blip r:embed="rId2" cstate="print"/>
          <a:srcRect t="18584" b="18584"/>
          <a:stretch>
            <a:fillRect/>
          </a:stretch>
        </p:blipFill>
        <p:spPr/>
      </p:pic>
      <p:sp>
        <p:nvSpPr>
          <p:cNvPr id="4" name="Text Placeholder 3"/>
          <p:cNvSpPr>
            <a:spLocks noGrp="1"/>
          </p:cNvSpPr>
          <p:nvPr>
            <p:ph type="body" sz="half" idx="2"/>
          </p:nvPr>
        </p:nvSpPr>
        <p:spPr>
          <a:xfrm>
            <a:off x="1792288" y="5367338"/>
            <a:ext cx="5486400" cy="1033462"/>
          </a:xfrm>
        </p:spPr>
        <p:txBody>
          <a:bodyPr/>
          <a:lstStyle/>
          <a:p>
            <a:r>
              <a:rPr lang="en-US" dirty="0" smtClean="0"/>
              <a:t>Sulfur is </a:t>
            </a:r>
            <a:r>
              <a:rPr lang="en-US" b="1" dirty="0" smtClean="0"/>
              <a:t>Immobile</a:t>
            </a:r>
            <a:r>
              <a:rPr lang="en-US" dirty="0" smtClean="0"/>
              <a:t> in the plant:  Upper/Newer leaves.</a:t>
            </a:r>
          </a:p>
          <a:p>
            <a:r>
              <a:rPr lang="en-US" dirty="0" smtClean="0"/>
              <a:t>Similar to nitrogen, yellowing more uniform over leaf. </a:t>
            </a:r>
            <a:br>
              <a:rPr lang="en-US" dirty="0" smtClean="0"/>
            </a:br>
            <a:r>
              <a:rPr lang="en-US" dirty="0" smtClean="0"/>
              <a:t>Intervienal Chlorosis.</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sulfur2.jpg"/>
          <p:cNvPicPr>
            <a:picLocks noGrp="1" noChangeAspect="1"/>
          </p:cNvPicPr>
          <p:nvPr>
            <p:ph sz="half" idx="1"/>
          </p:nvPr>
        </p:nvPicPr>
        <p:blipFill>
          <a:blip r:embed="rId2" cstate="print"/>
          <a:stretch>
            <a:fillRect/>
          </a:stretch>
        </p:blipFill>
        <p:spPr>
          <a:xfrm>
            <a:off x="457200" y="2557999"/>
            <a:ext cx="4038600" cy="2610364"/>
          </a:xfrm>
        </p:spPr>
      </p:pic>
      <p:pic>
        <p:nvPicPr>
          <p:cNvPr id="8" name="Content Placeholder 7" descr="wheat.jpg"/>
          <p:cNvPicPr>
            <a:picLocks noGrp="1" noChangeAspect="1"/>
          </p:cNvPicPr>
          <p:nvPr>
            <p:ph sz="half" idx="2"/>
          </p:nvPr>
        </p:nvPicPr>
        <p:blipFill>
          <a:blip r:embed="rId3" cstate="print"/>
          <a:stretch>
            <a:fillRect/>
          </a:stretch>
        </p:blipFill>
        <p:spPr>
          <a:xfrm>
            <a:off x="4648200" y="2452206"/>
            <a:ext cx="4038600" cy="282195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rn02S.jpg"/>
          <p:cNvPicPr>
            <a:picLocks noGrp="1" noChangeAspect="1"/>
          </p:cNvPicPr>
          <p:nvPr>
            <p:ph sz="half" idx="1"/>
          </p:nvPr>
        </p:nvPicPr>
        <p:blipFill>
          <a:blip r:embed="rId2" cstate="print"/>
          <a:stretch>
            <a:fillRect/>
          </a:stretch>
        </p:blipFill>
        <p:spPr>
          <a:xfrm>
            <a:off x="113681" y="2209706"/>
            <a:ext cx="4382119" cy="2925064"/>
          </a:xfrm>
        </p:spPr>
      </p:pic>
      <p:pic>
        <p:nvPicPr>
          <p:cNvPr id="6" name="Content Placeholder 5" descr="Cott01S.jpg"/>
          <p:cNvPicPr>
            <a:picLocks noGrp="1" noChangeAspect="1"/>
          </p:cNvPicPr>
          <p:nvPr>
            <p:ph sz="half" idx="2"/>
          </p:nvPr>
        </p:nvPicPr>
        <p:blipFill>
          <a:blip r:embed="rId3" cstate="print"/>
          <a:stretch>
            <a:fillRect/>
          </a:stretch>
        </p:blipFill>
        <p:spPr>
          <a:xfrm>
            <a:off x="4724400" y="2209800"/>
            <a:ext cx="4381976" cy="292496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81000"/>
            <a:ext cx="8305800" cy="2585323"/>
          </a:xfrm>
          <a:prstGeom prst="rect">
            <a:avLst/>
          </a:prstGeom>
        </p:spPr>
        <p:txBody>
          <a:bodyPr wrap="square">
            <a:spAutoFit/>
          </a:bodyPr>
          <a:lstStyle/>
          <a:p>
            <a:r>
              <a:rPr lang="en-US" dirty="0" smtClean="0"/>
              <a:t>Sulfur is becoming more of a limiting nutrient in crop production than in the past, for several reasons: higher crop yields require more S; increased use of high analysis fertilizers containing little of no S; reduced amounts of atmospheric S fallout from the sky; and reduced soil S reserves from organic matter losses due to mineralization and erosion. Most S in the soil is tied up in organic matter and cannot be used by the plant until it is converted to the sulfate (SO</a:t>
            </a:r>
            <a:r>
              <a:rPr lang="en-US" baseline="-25000" dirty="0" smtClean="0"/>
              <a:t>4</a:t>
            </a:r>
            <a:r>
              <a:rPr lang="en-US" dirty="0" smtClean="0"/>
              <a:t>) form by soil bacteria. That process is known as mineralization. Sulfur can be applied as broadcast or banded fertilizer material or applied through irrigation systems (furrow and sprinkler). Sulfur is also an important nutrient for proper nutrition of forage crops that will be consumed by livestock</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Deficiency</a:t>
            </a:r>
            <a:endParaRPr lang="en-US" dirty="0"/>
          </a:p>
        </p:txBody>
      </p:sp>
      <p:pic>
        <p:nvPicPr>
          <p:cNvPr id="5" name="Picture Placeholder 4" descr="Cott01Zn.jpg"/>
          <p:cNvPicPr>
            <a:picLocks noGrp="1" noChangeAspect="1"/>
          </p:cNvPicPr>
          <p:nvPr>
            <p:ph type="pic" idx="1"/>
          </p:nvPr>
        </p:nvPicPr>
        <p:blipFill>
          <a:blip r:embed="rId2" cstate="print"/>
          <a:srcRect l="5500" r="5500"/>
          <a:stretch>
            <a:fillRect/>
          </a:stretch>
        </p:blipFill>
        <p:spPr/>
      </p:pic>
      <p:sp>
        <p:nvSpPr>
          <p:cNvPr id="4" name="Text Placeholder 3"/>
          <p:cNvSpPr>
            <a:spLocks noGrp="1"/>
          </p:cNvSpPr>
          <p:nvPr>
            <p:ph type="body" sz="half" idx="2"/>
          </p:nvPr>
        </p:nvSpPr>
        <p:spPr>
          <a:xfrm>
            <a:off x="1792288" y="5367338"/>
            <a:ext cx="5486400" cy="1033462"/>
          </a:xfrm>
        </p:spPr>
        <p:txBody>
          <a:bodyPr>
            <a:normAutofit lnSpcReduction="10000"/>
          </a:bodyPr>
          <a:lstStyle/>
          <a:p>
            <a:r>
              <a:rPr lang="en-US" dirty="0" smtClean="0"/>
              <a:t>Zinc relatively </a:t>
            </a:r>
            <a:r>
              <a:rPr lang="en-US" b="1" dirty="0" smtClean="0"/>
              <a:t>immobile</a:t>
            </a:r>
            <a:r>
              <a:rPr lang="en-US" dirty="0" smtClean="0"/>
              <a:t> in plant: Upper/Newer leaves</a:t>
            </a:r>
          </a:p>
          <a:p>
            <a:r>
              <a:rPr lang="en-US" dirty="0" smtClean="0"/>
              <a:t>Purple margins, inward purple blotching, </a:t>
            </a:r>
          </a:p>
          <a:p>
            <a:r>
              <a:rPr lang="en-US" dirty="0" smtClean="0"/>
              <a:t>bleached bands on either side of midrib near base, intervienal chlorosis</a:t>
            </a:r>
          </a:p>
          <a:p>
            <a:r>
              <a:rPr lang="en-US" dirty="0" smtClean="0"/>
              <a:t>Acidic, Sandy soils, Calcareous pH&gt;8</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rn.jpg"/>
          <p:cNvPicPr>
            <a:picLocks noGrp="1" noChangeAspect="1"/>
          </p:cNvPicPr>
          <p:nvPr>
            <p:ph sz="half" idx="1"/>
          </p:nvPr>
        </p:nvPicPr>
        <p:blipFill>
          <a:blip r:embed="rId2" cstate="print"/>
          <a:stretch>
            <a:fillRect/>
          </a:stretch>
        </p:blipFill>
        <p:spPr>
          <a:xfrm>
            <a:off x="1047750" y="2910681"/>
            <a:ext cx="2857500" cy="1905000"/>
          </a:xfrm>
        </p:spPr>
      </p:pic>
      <p:pic>
        <p:nvPicPr>
          <p:cNvPr id="6" name="Content Placeholder 5" descr="Corn01Zn.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oy01Zn.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Whea01Zn.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Deficiency</a:t>
            </a:r>
            <a:endParaRPr lang="en-US" dirty="0"/>
          </a:p>
        </p:txBody>
      </p:sp>
      <p:pic>
        <p:nvPicPr>
          <p:cNvPr id="5" name="Picture Placeholder 4" descr="Cornomafra.jpg"/>
          <p:cNvPicPr>
            <a:picLocks noGrp="1" noChangeAspect="1"/>
          </p:cNvPicPr>
          <p:nvPr>
            <p:ph type="pic" idx="1"/>
          </p:nvPr>
        </p:nvPicPr>
        <p:blipFill>
          <a:blip r:embed="rId2" cstate="print"/>
          <a:srcRect t="23108" b="23108"/>
          <a:stretch>
            <a:fillRect/>
          </a:stretch>
        </p:blipFill>
        <p:spPr/>
      </p:pic>
      <p:sp>
        <p:nvSpPr>
          <p:cNvPr id="4" name="Text Placeholder 3"/>
          <p:cNvSpPr>
            <a:spLocks noGrp="1"/>
          </p:cNvSpPr>
          <p:nvPr>
            <p:ph type="body" sz="half" idx="2"/>
          </p:nvPr>
        </p:nvSpPr>
        <p:spPr/>
        <p:txBody>
          <a:bodyPr/>
          <a:lstStyle/>
          <a:p>
            <a:r>
              <a:rPr lang="en-US" dirty="0" smtClean="0"/>
              <a:t>Nitrogen is </a:t>
            </a:r>
            <a:r>
              <a:rPr lang="en-US" b="1" dirty="0"/>
              <a:t>m</a:t>
            </a:r>
            <a:r>
              <a:rPr lang="en-US" b="1" dirty="0" smtClean="0"/>
              <a:t>obile</a:t>
            </a:r>
            <a:r>
              <a:rPr lang="en-US" dirty="0" smtClean="0"/>
              <a:t> in the Plant : Lower/Older Leaves</a:t>
            </a:r>
            <a:br>
              <a:rPr lang="en-US" dirty="0" smtClean="0"/>
            </a:br>
            <a:r>
              <a:rPr lang="en-US" dirty="0" smtClean="0"/>
              <a:t>Yellow  from the tip toward the mid rib</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Deficiency</a:t>
            </a:r>
            <a:endParaRPr lang="en-US" dirty="0"/>
          </a:p>
        </p:txBody>
      </p:sp>
      <p:pic>
        <p:nvPicPr>
          <p:cNvPr id="5" name="Picture Placeholder 4" descr="Pnut01Fe.jpg"/>
          <p:cNvPicPr>
            <a:picLocks noGrp="1" noChangeAspect="1"/>
          </p:cNvPicPr>
          <p:nvPr>
            <p:ph type="pic" idx="1"/>
          </p:nvPr>
        </p:nvPicPr>
        <p:blipFill>
          <a:blip r:embed="rId2" cstate="print"/>
          <a:srcRect l="5500" r="5500"/>
          <a:stretch>
            <a:fillRect/>
          </a:stretch>
        </p:blipFill>
        <p:spPr/>
      </p:pic>
      <p:sp>
        <p:nvSpPr>
          <p:cNvPr id="4" name="Text Placeholder 3"/>
          <p:cNvSpPr>
            <a:spLocks noGrp="1"/>
          </p:cNvSpPr>
          <p:nvPr>
            <p:ph type="body" sz="half" idx="2"/>
          </p:nvPr>
        </p:nvSpPr>
        <p:spPr>
          <a:xfrm>
            <a:off x="1792288" y="5367338"/>
            <a:ext cx="5751512" cy="1033462"/>
          </a:xfrm>
        </p:spPr>
        <p:txBody>
          <a:bodyPr>
            <a:normAutofit/>
          </a:bodyPr>
          <a:lstStyle/>
          <a:p>
            <a:r>
              <a:rPr lang="en-US" dirty="0" smtClean="0"/>
              <a:t>Iron is </a:t>
            </a:r>
            <a:r>
              <a:rPr lang="en-US" b="1" dirty="0" smtClean="0"/>
              <a:t>immobile</a:t>
            </a:r>
            <a:r>
              <a:rPr lang="en-US" dirty="0" smtClean="0"/>
              <a:t> in the plant: Upper/Newer leaves</a:t>
            </a:r>
            <a:br>
              <a:rPr lang="en-US" dirty="0" smtClean="0"/>
            </a:br>
            <a:r>
              <a:rPr lang="en-US" dirty="0" smtClean="0"/>
              <a:t>Intervienal chlorosis, stripes narrower than zinc and extend full length of leaf</a:t>
            </a:r>
          </a:p>
          <a:p>
            <a:r>
              <a:rPr lang="en-US" dirty="0" smtClean="0"/>
              <a:t>Calcareous Soils pH &gt;8</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rn02Fe.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Soy01Fe.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Wheat_cimmyt2.jpg"/>
          <p:cNvPicPr>
            <a:picLocks noGrp="1" noChangeAspect="1"/>
          </p:cNvPicPr>
          <p:nvPr>
            <p:ph sz="half" idx="1"/>
          </p:nvPr>
        </p:nvPicPr>
        <p:blipFill>
          <a:blip r:embed="rId2" cstate="print"/>
          <a:stretch>
            <a:fillRect/>
          </a:stretch>
        </p:blipFill>
        <p:spPr>
          <a:xfrm>
            <a:off x="1419263" y="1600200"/>
            <a:ext cx="2114473" cy="4525963"/>
          </a:xfrm>
        </p:spPr>
      </p:pic>
      <p:pic>
        <p:nvPicPr>
          <p:cNvPr id="6" name="Content Placeholder 5" descr="SOY-FE2.jpg"/>
          <p:cNvPicPr>
            <a:picLocks noGrp="1" noChangeAspect="1"/>
          </p:cNvPicPr>
          <p:nvPr>
            <p:ph sz="half" idx="2"/>
          </p:nvPr>
        </p:nvPicPr>
        <p:blipFill>
          <a:blip r:embed="rId3" cstate="print"/>
          <a:stretch>
            <a:fillRect/>
          </a:stretch>
        </p:blipFill>
        <p:spPr>
          <a:xfrm>
            <a:off x="3691679" y="2422620"/>
            <a:ext cx="5193136" cy="344478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Boron Deficiency</a:t>
            </a:r>
            <a:endParaRPr lang="en-US" dirty="0"/>
          </a:p>
        </p:txBody>
      </p:sp>
      <p:pic>
        <p:nvPicPr>
          <p:cNvPr id="5" name="Picture Placeholder 4" descr="alfa.jpg"/>
          <p:cNvPicPr>
            <a:picLocks noGrp="1" noChangeAspect="1"/>
          </p:cNvPicPr>
          <p:nvPr>
            <p:ph type="pic" idx="1"/>
          </p:nvPr>
        </p:nvPicPr>
        <p:blipFill>
          <a:blip r:embed="rId2" cstate="print"/>
          <a:srcRect t="14141" b="14141"/>
          <a:stretch>
            <a:fillRect/>
          </a:stretch>
        </p:blipFill>
        <p:spPr/>
      </p:pic>
      <p:sp>
        <p:nvSpPr>
          <p:cNvPr id="4" name="Text Placeholder 3"/>
          <p:cNvSpPr>
            <a:spLocks noGrp="1"/>
          </p:cNvSpPr>
          <p:nvPr>
            <p:ph type="body" sz="half" idx="2"/>
          </p:nvPr>
        </p:nvSpPr>
        <p:spPr>
          <a:xfrm>
            <a:off x="1792288" y="5367338"/>
            <a:ext cx="6284912" cy="1033462"/>
          </a:xfrm>
        </p:spPr>
        <p:txBody>
          <a:bodyPr>
            <a:normAutofit lnSpcReduction="10000"/>
          </a:bodyPr>
          <a:lstStyle/>
          <a:p>
            <a:r>
              <a:rPr lang="en-US" dirty="0" smtClean="0"/>
              <a:t>Boron is </a:t>
            </a:r>
            <a:r>
              <a:rPr lang="en-US" b="1" dirty="0" smtClean="0"/>
              <a:t>immobile</a:t>
            </a:r>
            <a:r>
              <a:rPr lang="en-US" dirty="0" smtClean="0"/>
              <a:t> in the plant: Upper/Newer leaves</a:t>
            </a:r>
          </a:p>
          <a:p>
            <a:r>
              <a:rPr lang="en-US" dirty="0" smtClean="0"/>
              <a:t>Wide range of symptoms; necrosis of young leaves and terminal buds, </a:t>
            </a:r>
          </a:p>
          <a:p>
            <a:r>
              <a:rPr lang="en-US" dirty="0" smtClean="0"/>
              <a:t>reddening in some legumes and canola</a:t>
            </a:r>
          </a:p>
          <a:p>
            <a:r>
              <a:rPr lang="en-US" dirty="0" smtClean="0"/>
              <a:t>Well drained sandy soils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ano01B.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Cano02B.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ano03B.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clov1bor.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Manganese Deficiency</a:t>
            </a:r>
            <a:endParaRPr lang="en-US" dirty="0"/>
          </a:p>
        </p:txBody>
      </p:sp>
      <p:pic>
        <p:nvPicPr>
          <p:cNvPr id="5" name="Picture Placeholder 4" descr="Corn.jpg"/>
          <p:cNvPicPr>
            <a:picLocks noGrp="1" noChangeAspect="1"/>
          </p:cNvPicPr>
          <p:nvPr>
            <p:ph type="pic" idx="1"/>
          </p:nvPr>
        </p:nvPicPr>
        <p:blipFill>
          <a:blip r:embed="rId2" cstate="print"/>
          <a:srcRect t="120" b="120"/>
          <a:stretch>
            <a:fillRect/>
          </a:stretch>
        </p:blipFill>
        <p:spPr/>
      </p:pic>
      <p:sp>
        <p:nvSpPr>
          <p:cNvPr id="4" name="Text Placeholder 3"/>
          <p:cNvSpPr>
            <a:spLocks noGrp="1"/>
          </p:cNvSpPr>
          <p:nvPr>
            <p:ph type="body" sz="half" idx="2"/>
          </p:nvPr>
        </p:nvSpPr>
        <p:spPr>
          <a:xfrm>
            <a:off x="1792288" y="5367338"/>
            <a:ext cx="5486400" cy="1033462"/>
          </a:xfrm>
        </p:spPr>
        <p:txBody>
          <a:bodyPr>
            <a:normAutofit lnSpcReduction="10000"/>
          </a:bodyPr>
          <a:lstStyle/>
          <a:p>
            <a:r>
              <a:rPr lang="en-US" dirty="0" smtClean="0"/>
              <a:t>Manganese is relatively </a:t>
            </a:r>
            <a:r>
              <a:rPr lang="en-US" b="1" dirty="0" smtClean="0"/>
              <a:t>immobile</a:t>
            </a:r>
            <a:r>
              <a:rPr lang="en-US" dirty="0" smtClean="0"/>
              <a:t> in plant, but can move in xylem sap.</a:t>
            </a:r>
          </a:p>
          <a:p>
            <a:r>
              <a:rPr lang="en-US" dirty="0" smtClean="0"/>
              <a:t>Interveinal chlorosis, very similar to Fe, Mg, N.  </a:t>
            </a:r>
          </a:p>
          <a:p>
            <a:r>
              <a:rPr lang="en-US" dirty="0" smtClean="0"/>
              <a:t>Severe deficiencies have brown specs and bronzing </a:t>
            </a:r>
          </a:p>
          <a:p>
            <a:r>
              <a:rPr lang="en-US" dirty="0" smtClean="0"/>
              <a:t>Limited at high pH, Calcareous soils.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tt01Mn.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Corn_Atu.jpg"/>
          <p:cNvPicPr>
            <a:picLocks noGrp="1" noChangeAspect="1"/>
          </p:cNvPicPr>
          <p:nvPr>
            <p:ph sz="half" idx="2"/>
          </p:nvPr>
        </p:nvPicPr>
        <p:blipFill>
          <a:blip r:embed="rId3" cstate="print"/>
          <a:stretch>
            <a:fillRect/>
          </a:stretch>
        </p:blipFill>
        <p:spPr>
          <a:xfrm>
            <a:off x="5238750" y="1672431"/>
            <a:ext cx="2857500" cy="43815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oy03Mn.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Whea01Mn.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Chlorine Deficiency</a:t>
            </a:r>
            <a:endParaRPr lang="en-US" dirty="0"/>
          </a:p>
        </p:txBody>
      </p:sp>
      <p:pic>
        <p:nvPicPr>
          <p:cNvPr id="5" name="Picture Placeholder 4" descr="Whea03Cl.jpg"/>
          <p:cNvPicPr>
            <a:picLocks noGrp="1" noChangeAspect="1"/>
          </p:cNvPicPr>
          <p:nvPr>
            <p:ph type="pic" idx="1"/>
          </p:nvPr>
        </p:nvPicPr>
        <p:blipFill>
          <a:blip r:embed="rId2" cstate="print"/>
          <a:srcRect l="5500" r="5500"/>
          <a:stretch>
            <a:fillRect/>
          </a:stretch>
        </p:blipFill>
        <p:spPr/>
      </p:pic>
      <p:sp>
        <p:nvSpPr>
          <p:cNvPr id="4" name="Text Placeholder 3"/>
          <p:cNvSpPr>
            <a:spLocks noGrp="1"/>
          </p:cNvSpPr>
          <p:nvPr>
            <p:ph type="body" sz="half" idx="2"/>
          </p:nvPr>
        </p:nvSpPr>
        <p:spPr>
          <a:xfrm>
            <a:off x="1792288" y="5367338"/>
            <a:ext cx="5486400" cy="1109662"/>
          </a:xfrm>
        </p:spPr>
        <p:txBody>
          <a:bodyPr>
            <a:normAutofit/>
          </a:bodyPr>
          <a:lstStyle/>
          <a:p>
            <a:r>
              <a:rPr lang="en-US" dirty="0" smtClean="0"/>
              <a:t>Chlorine is </a:t>
            </a:r>
            <a:r>
              <a:rPr lang="en-US" b="1" dirty="0" smtClean="0"/>
              <a:t>mobile</a:t>
            </a:r>
            <a:r>
              <a:rPr lang="en-US" dirty="0" smtClean="0"/>
              <a:t> in the plant: Lower/Older leaves</a:t>
            </a:r>
          </a:p>
          <a:p>
            <a:r>
              <a:rPr lang="en-US" dirty="0" smtClean="0"/>
              <a:t>Reduced growth, necrotic and </a:t>
            </a:r>
            <a:r>
              <a:rPr lang="en-US" dirty="0" err="1" smtClean="0"/>
              <a:t>chlorotic</a:t>
            </a:r>
            <a:r>
              <a:rPr lang="en-US" dirty="0" smtClean="0"/>
              <a:t> spots, bronzing in extreme.</a:t>
            </a:r>
          </a:p>
          <a:p>
            <a:r>
              <a:rPr lang="en-US" dirty="0" smtClean="0"/>
              <a:t>Upper leaves will wilt.</a:t>
            </a:r>
          </a:p>
          <a:p>
            <a:r>
              <a:rPr lang="en-US" dirty="0" smtClean="0"/>
              <a:t>Sandy soils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Content Placeholder 7" descr="corn_OSU 2rows2.jpg"/>
          <p:cNvPicPr>
            <a:picLocks noGrp="1" noChangeAspect="1"/>
          </p:cNvPicPr>
          <p:nvPr>
            <p:ph sz="half" idx="1"/>
          </p:nvPr>
        </p:nvPicPr>
        <p:blipFill>
          <a:blip r:embed="rId2" cstate="print"/>
          <a:stretch>
            <a:fillRect/>
          </a:stretch>
        </p:blipFill>
        <p:spPr>
          <a:xfrm>
            <a:off x="68792" y="2057400"/>
            <a:ext cx="4427008" cy="3320256"/>
          </a:xfrm>
        </p:spPr>
      </p:pic>
      <p:pic>
        <p:nvPicPr>
          <p:cNvPr id="9" name="Content Placeholder 8" descr="what_cimm_leaf.jpg"/>
          <p:cNvPicPr>
            <a:picLocks noGrp="1" noChangeAspect="1"/>
          </p:cNvPicPr>
          <p:nvPr>
            <p:ph sz="half" idx="2"/>
          </p:nvPr>
        </p:nvPicPr>
        <p:blipFill>
          <a:blip r:embed="rId3" cstate="print"/>
          <a:stretch>
            <a:fillRect/>
          </a:stretch>
        </p:blipFill>
        <p:spPr>
          <a:xfrm>
            <a:off x="4648199" y="2743200"/>
            <a:ext cx="4416585" cy="206337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hlorine.jpg"/>
          <p:cNvPicPr>
            <a:picLocks noGrp="1" noChangeAspect="1"/>
          </p:cNvPicPr>
          <p:nvPr>
            <p:ph sz="half" idx="1"/>
          </p:nvPr>
        </p:nvPicPr>
        <p:blipFill>
          <a:blip r:embed="rId2" cstate="print"/>
          <a:stretch>
            <a:fillRect/>
          </a:stretch>
        </p:blipFill>
        <p:spPr>
          <a:xfrm>
            <a:off x="1671637" y="3082131"/>
            <a:ext cx="1609725" cy="1562100"/>
          </a:xfrm>
        </p:spPr>
      </p:pic>
      <p:pic>
        <p:nvPicPr>
          <p:cNvPr id="6" name="Content Placeholder 5" descr="wt0501j.jpg"/>
          <p:cNvPicPr>
            <a:picLocks noGrp="1" noChangeAspect="1"/>
          </p:cNvPicPr>
          <p:nvPr>
            <p:ph sz="half" idx="2"/>
          </p:nvPr>
        </p:nvPicPr>
        <p:blipFill>
          <a:blip r:embed="rId3" cstate="print"/>
          <a:stretch>
            <a:fillRect/>
          </a:stretch>
        </p:blipFill>
        <p:spPr>
          <a:xfrm>
            <a:off x="4648200" y="2072403"/>
            <a:ext cx="4038600" cy="358155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age003.jpg"/>
          <p:cNvPicPr>
            <a:picLocks noGrp="1" noChangeAspect="1"/>
          </p:cNvPicPr>
          <p:nvPr>
            <p:ph sz="half" idx="1"/>
          </p:nvPr>
        </p:nvPicPr>
        <p:blipFill>
          <a:blip r:embed="rId2" cstate="print"/>
          <a:stretch>
            <a:fillRect/>
          </a:stretch>
        </p:blipFill>
        <p:spPr>
          <a:xfrm>
            <a:off x="457200" y="2222204"/>
            <a:ext cx="4038600" cy="3281954"/>
          </a:xfrm>
        </p:spPr>
      </p:pic>
      <p:pic>
        <p:nvPicPr>
          <p:cNvPr id="6" name="Content Placeholder 5" descr="Whea01Cl.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Molybdenum Deficiency</a:t>
            </a:r>
            <a:endParaRPr lang="en-US" dirty="0"/>
          </a:p>
        </p:txBody>
      </p:sp>
      <p:pic>
        <p:nvPicPr>
          <p:cNvPr id="5" name="Picture Placeholder 4" descr="tomato.jpg"/>
          <p:cNvPicPr>
            <a:picLocks noGrp="1" noChangeAspect="1"/>
          </p:cNvPicPr>
          <p:nvPr>
            <p:ph type="pic" idx="1"/>
          </p:nvPr>
        </p:nvPicPr>
        <p:blipFill>
          <a:blip r:embed="rId2" cstate="print"/>
          <a:stretch>
            <a:fillRect/>
          </a:stretch>
        </p:blipFill>
        <p:spPr>
          <a:xfrm>
            <a:off x="1847893" y="612775"/>
            <a:ext cx="5375189" cy="4114800"/>
          </a:xfrm>
        </p:spPr>
      </p:pic>
      <p:sp>
        <p:nvSpPr>
          <p:cNvPr id="4" name="Text Placeholder 3"/>
          <p:cNvSpPr>
            <a:spLocks noGrp="1"/>
          </p:cNvSpPr>
          <p:nvPr>
            <p:ph type="body" sz="half" idx="2"/>
          </p:nvPr>
        </p:nvSpPr>
        <p:spPr>
          <a:xfrm>
            <a:off x="1792288" y="5367338"/>
            <a:ext cx="5486400" cy="1109662"/>
          </a:xfrm>
        </p:spPr>
        <p:txBody>
          <a:bodyPr>
            <a:normAutofit/>
          </a:bodyPr>
          <a:lstStyle/>
          <a:p>
            <a:r>
              <a:rPr lang="en-US" dirty="0" smtClean="0"/>
              <a:t>Molybdenum is readily </a:t>
            </a:r>
            <a:r>
              <a:rPr lang="en-US" dirty="0" err="1" smtClean="0"/>
              <a:t>translocated</a:t>
            </a:r>
            <a:r>
              <a:rPr lang="en-US" dirty="0" smtClean="0"/>
              <a:t>; </a:t>
            </a:r>
            <a:r>
              <a:rPr lang="en-US" b="1" dirty="0" smtClean="0"/>
              <a:t>whole plant</a:t>
            </a:r>
          </a:p>
          <a:p>
            <a:r>
              <a:rPr lang="en-US" dirty="0" smtClean="0"/>
              <a:t>Related to N metabolism, yellowing, stunting, </a:t>
            </a:r>
            <a:r>
              <a:rPr lang="en-US" dirty="0" err="1" smtClean="0"/>
              <a:t>interveinal</a:t>
            </a:r>
            <a:r>
              <a:rPr lang="en-US" dirty="0" smtClean="0"/>
              <a:t> mottling </a:t>
            </a:r>
          </a:p>
          <a:p>
            <a:r>
              <a:rPr lang="en-US" dirty="0" smtClean="0"/>
              <a:t>Cupping of upper leaves</a:t>
            </a:r>
          </a:p>
          <a:p>
            <a:r>
              <a:rPr lang="en-US" dirty="0" smtClean="0"/>
              <a:t>Soil with low pH and high Fe and Al.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omato.jpg"/>
          <p:cNvPicPr>
            <a:picLocks noGrp="1" noChangeAspect="1"/>
          </p:cNvPicPr>
          <p:nvPr>
            <p:ph sz="half" idx="1"/>
          </p:nvPr>
        </p:nvPicPr>
        <p:blipFill>
          <a:blip r:embed="rId2" cstate="print"/>
          <a:stretch>
            <a:fillRect/>
          </a:stretch>
        </p:blipFill>
        <p:spPr>
          <a:xfrm>
            <a:off x="726772" y="1600200"/>
            <a:ext cx="3499456" cy="4525963"/>
          </a:xfrm>
        </p:spPr>
      </p:pic>
      <p:pic>
        <p:nvPicPr>
          <p:cNvPr id="6" name="Content Placeholder 5" descr="wheat.jpg"/>
          <p:cNvPicPr>
            <a:picLocks noGrp="1" noChangeAspect="1"/>
          </p:cNvPicPr>
          <p:nvPr>
            <p:ph sz="half" idx="2"/>
          </p:nvPr>
        </p:nvPicPr>
        <p:blipFill>
          <a:blip r:embed="rId3" cstate="print"/>
          <a:stretch>
            <a:fillRect/>
          </a:stretch>
        </p:blipFill>
        <p:spPr>
          <a:xfrm>
            <a:off x="5433468" y="1600200"/>
            <a:ext cx="2468064"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Deficiency</a:t>
            </a:r>
            <a:endParaRPr lang="en-US" dirty="0"/>
          </a:p>
        </p:txBody>
      </p:sp>
      <p:pic>
        <p:nvPicPr>
          <p:cNvPr id="5" name="Picture Placeholder 4" descr="Wheat_CIMMYT.jpg"/>
          <p:cNvPicPr>
            <a:picLocks noGrp="1" noChangeAspect="1"/>
          </p:cNvPicPr>
          <p:nvPr>
            <p:ph type="pic" idx="1"/>
          </p:nvPr>
        </p:nvPicPr>
        <p:blipFill>
          <a:blip r:embed="rId2" cstate="print"/>
          <a:srcRect t="2381" b="2381"/>
          <a:stretch>
            <a:fillRect/>
          </a:stretch>
        </p:blipFill>
        <p:spPr/>
      </p:pic>
      <p:sp>
        <p:nvSpPr>
          <p:cNvPr id="4" name="Text Placeholder 3"/>
          <p:cNvSpPr>
            <a:spLocks noGrp="1"/>
          </p:cNvSpPr>
          <p:nvPr>
            <p:ph type="body" sz="half" idx="2"/>
          </p:nvPr>
        </p:nvSpPr>
        <p:spPr>
          <a:xfrm>
            <a:off x="1792288" y="5367338"/>
            <a:ext cx="6284912" cy="804862"/>
          </a:xfrm>
        </p:spPr>
        <p:txBody>
          <a:bodyPr>
            <a:normAutofit lnSpcReduction="10000"/>
          </a:bodyPr>
          <a:lstStyle/>
          <a:p>
            <a:r>
              <a:rPr lang="en-US" dirty="0" smtClean="0"/>
              <a:t>Copper is </a:t>
            </a:r>
            <a:r>
              <a:rPr lang="en-US" b="1" dirty="0" smtClean="0"/>
              <a:t>Immobile</a:t>
            </a:r>
            <a:r>
              <a:rPr lang="en-US" dirty="0" smtClean="0"/>
              <a:t> in the plant: Upper/Newer leaves</a:t>
            </a:r>
          </a:p>
          <a:p>
            <a:r>
              <a:rPr lang="en-US" dirty="0" smtClean="0"/>
              <a:t>Stunted growth, terminal dieback, necrosis of </a:t>
            </a:r>
            <a:r>
              <a:rPr lang="en-US" dirty="0" err="1" smtClean="0"/>
              <a:t>meristem</a:t>
            </a:r>
            <a:r>
              <a:rPr lang="en-US" dirty="0" smtClean="0"/>
              <a:t>, delayed flowering</a:t>
            </a:r>
          </a:p>
          <a:p>
            <a:r>
              <a:rPr lang="en-US" dirty="0" smtClean="0"/>
              <a:t>New leaves uniformly pale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Whea02Cu.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Whea01Cu.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Phosphorus Deficiency</a:t>
            </a:r>
            <a:endParaRPr lang="en-US" dirty="0"/>
          </a:p>
        </p:txBody>
      </p:sp>
      <p:pic>
        <p:nvPicPr>
          <p:cNvPr id="9" name="Picture Placeholder 8" descr="corn_msu.jpg"/>
          <p:cNvPicPr>
            <a:picLocks noGrp="1" noChangeAspect="1"/>
          </p:cNvPicPr>
          <p:nvPr>
            <p:ph type="pic" idx="1"/>
          </p:nvPr>
        </p:nvPicPr>
        <p:blipFill>
          <a:blip r:embed="rId2" cstate="print"/>
          <a:srcRect t="5682" b="5682"/>
          <a:stretch>
            <a:fillRect/>
          </a:stretch>
        </p:blipFill>
        <p:spPr/>
      </p:pic>
      <p:sp>
        <p:nvSpPr>
          <p:cNvPr id="7" name="Text Placeholder 6"/>
          <p:cNvSpPr>
            <a:spLocks noGrp="1"/>
          </p:cNvSpPr>
          <p:nvPr>
            <p:ph type="body" sz="half" idx="2"/>
          </p:nvPr>
        </p:nvSpPr>
        <p:spPr>
          <a:xfrm>
            <a:off x="1792288" y="5367338"/>
            <a:ext cx="5486400" cy="1109662"/>
          </a:xfrm>
        </p:spPr>
        <p:txBody>
          <a:bodyPr/>
          <a:lstStyle/>
          <a:p>
            <a:r>
              <a:rPr lang="en-US" dirty="0" smtClean="0"/>
              <a:t>Phosphorus is </a:t>
            </a:r>
            <a:r>
              <a:rPr lang="en-US" b="1" dirty="0" smtClean="0"/>
              <a:t>mobile </a:t>
            </a:r>
            <a:r>
              <a:rPr lang="en-US" dirty="0" smtClean="0"/>
              <a:t>in the plant:  Lower/Older Leaves</a:t>
            </a:r>
          </a:p>
          <a:p>
            <a:r>
              <a:rPr lang="en-US" dirty="0" smtClean="0"/>
              <a:t>Purpling of the leaf margins or base of stems.</a:t>
            </a:r>
            <a:br>
              <a:rPr lang="en-US" dirty="0" smtClean="0"/>
            </a:br>
            <a:r>
              <a:rPr lang="en-US" dirty="0" smtClean="0"/>
              <a:t>Symptoms similar too…</a:t>
            </a:r>
          </a:p>
          <a:p>
            <a:r>
              <a:rPr lang="en-US" dirty="0" smtClean="0"/>
              <a:t>Acidic soils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Content Placeholder 7" descr="corn_msu2.jpg"/>
          <p:cNvPicPr>
            <a:picLocks noGrp="1" noChangeAspect="1"/>
          </p:cNvPicPr>
          <p:nvPr>
            <p:ph sz="half" idx="1"/>
          </p:nvPr>
        </p:nvPicPr>
        <p:blipFill>
          <a:blip r:embed="rId2" cstate="print"/>
          <a:stretch>
            <a:fillRect/>
          </a:stretch>
        </p:blipFill>
        <p:spPr>
          <a:xfrm>
            <a:off x="95086" y="2209800"/>
            <a:ext cx="4048289" cy="2810669"/>
          </a:xfrm>
        </p:spPr>
      </p:pic>
      <p:pic>
        <p:nvPicPr>
          <p:cNvPr id="9" name="Content Placeholder 8" descr="P_Wheat_IPNI.jpg"/>
          <p:cNvPicPr>
            <a:picLocks noGrp="1" noChangeAspect="1"/>
          </p:cNvPicPr>
          <p:nvPr>
            <p:ph sz="half" idx="2"/>
          </p:nvPr>
        </p:nvPicPr>
        <p:blipFill>
          <a:blip r:embed="rId3" cstate="print"/>
          <a:stretch>
            <a:fillRect/>
          </a:stretch>
        </p:blipFill>
        <p:spPr>
          <a:xfrm>
            <a:off x="4648200" y="2117969"/>
            <a:ext cx="4495800" cy="388556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Potassium Deficiency</a:t>
            </a:r>
            <a:endParaRPr lang="en-US" dirty="0"/>
          </a:p>
        </p:txBody>
      </p:sp>
      <p:pic>
        <p:nvPicPr>
          <p:cNvPr id="5" name="Picture Placeholder 4" descr="cornleaves.jpg"/>
          <p:cNvPicPr>
            <a:picLocks noGrp="1" noChangeAspect="1"/>
          </p:cNvPicPr>
          <p:nvPr>
            <p:ph type="pic" idx="1"/>
          </p:nvPr>
        </p:nvPicPr>
        <p:blipFill>
          <a:blip r:embed="rId2" cstate="print"/>
          <a:srcRect l="6222" r="6222"/>
          <a:stretch>
            <a:fillRect/>
          </a:stretch>
        </p:blipFill>
        <p:spPr/>
      </p:pic>
      <p:sp>
        <p:nvSpPr>
          <p:cNvPr id="4" name="Text Placeholder 3"/>
          <p:cNvSpPr>
            <a:spLocks noGrp="1"/>
          </p:cNvSpPr>
          <p:nvPr>
            <p:ph type="body" sz="half" idx="2"/>
          </p:nvPr>
        </p:nvSpPr>
        <p:spPr/>
        <p:txBody>
          <a:bodyPr/>
          <a:lstStyle/>
          <a:p>
            <a:r>
              <a:rPr lang="en-US" dirty="0" smtClean="0"/>
              <a:t>Potassium is </a:t>
            </a:r>
            <a:r>
              <a:rPr lang="en-US" b="1" dirty="0" smtClean="0"/>
              <a:t>mobile</a:t>
            </a:r>
            <a:r>
              <a:rPr lang="en-US" dirty="0" smtClean="0"/>
              <a:t> in the plant:  Lower/Older Leaves</a:t>
            </a:r>
          </a:p>
          <a:p>
            <a:r>
              <a:rPr lang="en-US" dirty="0" smtClean="0"/>
              <a:t>Yellow starting at the tip advancing along the leaf margins</a:t>
            </a:r>
            <a:br>
              <a:rPr lang="en-US" dirty="0" smtClean="0"/>
            </a:br>
            <a:r>
              <a:rPr lang="en-US" dirty="0" smtClean="0"/>
              <a:t>Brown Scorching along outer margins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SC00114.JPG"/>
          <p:cNvPicPr>
            <a:picLocks noGrp="1" noChangeAspect="1"/>
          </p:cNvPicPr>
          <p:nvPr>
            <p:ph sz="half" idx="1"/>
          </p:nvPr>
        </p:nvPicPr>
        <p:blipFill>
          <a:blip r:embed="rId2" cstate="print"/>
          <a:stretch>
            <a:fillRect/>
          </a:stretch>
        </p:blipFill>
        <p:spPr>
          <a:xfrm>
            <a:off x="43392" y="1981200"/>
            <a:ext cx="4528608" cy="3396456"/>
          </a:xfrm>
        </p:spPr>
      </p:pic>
      <p:pic>
        <p:nvPicPr>
          <p:cNvPr id="6" name="Content Placeholder 5" descr="alfalfa.jpg"/>
          <p:cNvPicPr>
            <a:picLocks noGrp="1" noChangeAspect="1"/>
          </p:cNvPicPr>
          <p:nvPr>
            <p:ph sz="half" idx="2"/>
          </p:nvPr>
        </p:nvPicPr>
        <p:blipFill>
          <a:blip r:embed="rId3" cstate="print"/>
          <a:stretch>
            <a:fillRect/>
          </a:stretch>
        </p:blipFill>
        <p:spPr>
          <a:xfrm>
            <a:off x="5181600" y="2228691"/>
            <a:ext cx="3905250" cy="257746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ano02K.jpg"/>
          <p:cNvPicPr>
            <a:picLocks noGrp="1" noChangeAspect="1"/>
          </p:cNvPicPr>
          <p:nvPr>
            <p:ph sz="half" idx="1"/>
          </p:nvPr>
        </p:nvPicPr>
        <p:blipFill>
          <a:blip r:embed="rId2" cstate="print"/>
          <a:stretch>
            <a:fillRect/>
          </a:stretch>
        </p:blipFill>
        <p:spPr>
          <a:xfrm>
            <a:off x="-476" y="2209800"/>
            <a:ext cx="4381976" cy="2924969"/>
          </a:xfrm>
        </p:spPr>
      </p:pic>
      <p:pic>
        <p:nvPicPr>
          <p:cNvPr id="6" name="Content Placeholder 5" descr="Whea01K.jpg"/>
          <p:cNvPicPr>
            <a:picLocks noGrp="1" noChangeAspect="1"/>
          </p:cNvPicPr>
          <p:nvPr>
            <p:ph sz="half" idx="2"/>
          </p:nvPr>
        </p:nvPicPr>
        <p:blipFill>
          <a:blip r:embed="rId3" cstate="print"/>
          <a:stretch>
            <a:fillRect/>
          </a:stretch>
        </p:blipFill>
        <p:spPr>
          <a:xfrm>
            <a:off x="4762500" y="2209800"/>
            <a:ext cx="4381976" cy="292496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Magnesium Deficiency</a:t>
            </a:r>
            <a:endParaRPr lang="en-US" dirty="0"/>
          </a:p>
        </p:txBody>
      </p:sp>
      <p:pic>
        <p:nvPicPr>
          <p:cNvPr id="7" name="Picture Placeholder 6" descr="image003.jpg"/>
          <p:cNvPicPr>
            <a:picLocks noGrp="1" noChangeAspect="1"/>
          </p:cNvPicPr>
          <p:nvPr>
            <p:ph type="pic" idx="1"/>
          </p:nvPr>
        </p:nvPicPr>
        <p:blipFill>
          <a:blip r:embed="rId2" cstate="print"/>
          <a:srcRect l="5342" r="5342"/>
          <a:stretch>
            <a:fillRect/>
          </a:stretch>
        </p:blipFill>
        <p:spPr/>
      </p:pic>
      <p:sp>
        <p:nvSpPr>
          <p:cNvPr id="4" name="Text Placeholder 3"/>
          <p:cNvSpPr>
            <a:spLocks noGrp="1"/>
          </p:cNvSpPr>
          <p:nvPr>
            <p:ph type="body" sz="half" idx="2"/>
          </p:nvPr>
        </p:nvSpPr>
        <p:spPr/>
        <p:txBody>
          <a:bodyPr/>
          <a:lstStyle/>
          <a:p>
            <a:r>
              <a:rPr lang="en-US" dirty="0" smtClean="0"/>
              <a:t>Magnesium is </a:t>
            </a:r>
            <a:r>
              <a:rPr lang="en-US" b="1" dirty="0" smtClean="0"/>
              <a:t>mobile</a:t>
            </a:r>
            <a:r>
              <a:rPr lang="en-US" dirty="0" smtClean="0"/>
              <a:t> in the plant: Lower/Older Leaves</a:t>
            </a:r>
          </a:p>
          <a:p>
            <a:r>
              <a:rPr lang="en-US" dirty="0" smtClean="0"/>
              <a:t>Yellowing between the veins</a:t>
            </a:r>
            <a:br>
              <a:rPr lang="en-US" dirty="0" smtClean="0"/>
            </a:br>
            <a:r>
              <a:rPr lang="en-US" dirty="0" smtClean="0"/>
              <a:t>Reddish Purple from leaf edge moving inward, cotton soybean canola</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589</Words>
  <Application>Microsoft Office PowerPoint</Application>
  <PresentationFormat>On-screen Show (4:3)</PresentationFormat>
  <Paragraphs>51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Nutrient Deficiencies</vt:lpstr>
      <vt:lpstr>Nitrogen Deficiency</vt:lpstr>
      <vt:lpstr>Slide 3</vt:lpstr>
      <vt:lpstr>Phosphorus Deficiency</vt:lpstr>
      <vt:lpstr>Slide 5</vt:lpstr>
      <vt:lpstr>Potassium Deficiency</vt:lpstr>
      <vt:lpstr>Slide 7</vt:lpstr>
      <vt:lpstr>Slide 8</vt:lpstr>
      <vt:lpstr>Magnesium Deficiency</vt:lpstr>
      <vt:lpstr>Slide 10</vt:lpstr>
      <vt:lpstr>Slide 11</vt:lpstr>
      <vt:lpstr>Slide 12</vt:lpstr>
      <vt:lpstr>Sulfur Deficiency</vt:lpstr>
      <vt:lpstr>Slide 14</vt:lpstr>
      <vt:lpstr>Slide 15</vt:lpstr>
      <vt:lpstr>Slide 16</vt:lpstr>
      <vt:lpstr>Zinc Deficiency</vt:lpstr>
      <vt:lpstr>Slide 18</vt:lpstr>
      <vt:lpstr>Slide 19</vt:lpstr>
      <vt:lpstr>Iron Deficiency</vt:lpstr>
      <vt:lpstr>Slide 21</vt:lpstr>
      <vt:lpstr>Slide 22</vt:lpstr>
      <vt:lpstr>Boron Deficiency</vt:lpstr>
      <vt:lpstr>Slide 24</vt:lpstr>
      <vt:lpstr>Slide 25</vt:lpstr>
      <vt:lpstr>Manganese Deficiency</vt:lpstr>
      <vt:lpstr>Slide 27</vt:lpstr>
      <vt:lpstr>Slide 28</vt:lpstr>
      <vt:lpstr>Chlorine Deficiency</vt:lpstr>
      <vt:lpstr>Slide 30</vt:lpstr>
      <vt:lpstr>Slide 31</vt:lpstr>
      <vt:lpstr>Molybdenum Deficiency</vt:lpstr>
      <vt:lpstr>Slide 33</vt:lpstr>
      <vt:lpstr>Copper Deficiency</vt:lpstr>
      <vt:lpstr>Slide 35</vt:lpstr>
    </vt:vector>
  </TitlesOfParts>
  <Company>Oklahoma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Nutrient Deficiencies</dc:title>
  <dc:creator>arnall</dc:creator>
  <cp:lastModifiedBy>arnall</cp:lastModifiedBy>
  <cp:revision>14</cp:revision>
  <dcterms:created xsi:type="dcterms:W3CDTF">2010-02-24T22:23:29Z</dcterms:created>
  <dcterms:modified xsi:type="dcterms:W3CDTF">2010-03-02T14:02:13Z</dcterms:modified>
</cp:coreProperties>
</file>