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8" r:id="rId3"/>
    <p:sldId id="258" r:id="rId4"/>
    <p:sldId id="265" r:id="rId5"/>
    <p:sldId id="264" r:id="rId6"/>
    <p:sldId id="276" r:id="rId7"/>
    <p:sldId id="277" r:id="rId8"/>
    <p:sldId id="278" r:id="rId9"/>
    <p:sldId id="279" r:id="rId10"/>
    <p:sldId id="28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8" r:id="rId25"/>
    <p:sldId id="287" r:id="rId26"/>
    <p:sldId id="289" r:id="rId27"/>
    <p:sldId id="290" r:id="rId28"/>
    <p:sldId id="26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08753-F361-4750-AF0B-39E682A4B058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DF9C0-856B-4362-8406-46D6D29BC4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96A3-30AE-4B6D-9A64-5A7E0FFE4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96A3-30AE-4B6D-9A64-5A7E0FFE4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96A3-30AE-4B6D-9A64-5A7E0FFE4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96A3-30AE-4B6D-9A64-5A7E0FFE4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8C96A3-30AE-4B6D-9A64-5A7E0FFE41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FA9EE-04AC-48AB-9092-4B4090B32D65}" type="datetimeFigureOut">
              <a:rPr lang="en-US" smtClean="0"/>
              <a:pPr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52C6-3D23-4D37-BBBF-DA8F066B93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81199"/>
          </a:xfrm>
        </p:spPr>
        <p:txBody>
          <a:bodyPr>
            <a:noAutofit/>
          </a:bodyPr>
          <a:lstStyle/>
          <a:p>
            <a:r>
              <a:rPr lang="en-US" dirty="0" smtClean="0"/>
              <a:t>Turfgrass Fertility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Justin Quetone Moss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Assistant Professor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Turfgrass Research and Extension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</a:rPr>
              <a:t>Department of Horticulture &amp; Landscape Architecture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8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Turfgrass root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Cool-season grasses</a:t>
            </a:r>
          </a:p>
          <a:p>
            <a:pPr lvl="1"/>
            <a:r>
              <a:rPr lang="en-US" dirty="0" smtClean="0"/>
              <a:t>Majority of root growth in spring and fall in Oklahoma, roots dieback in summer</a:t>
            </a:r>
          </a:p>
          <a:p>
            <a:r>
              <a:rPr lang="en-US" dirty="0" smtClean="0"/>
              <a:t>Warm-season grasses</a:t>
            </a:r>
          </a:p>
          <a:p>
            <a:pPr lvl="1"/>
            <a:r>
              <a:rPr lang="en-US" dirty="0" smtClean="0"/>
              <a:t>Majority of root growth in late spring/summer in Oklahoma, no root growth in winter</a:t>
            </a:r>
            <a:endParaRPr lang="en-US" dirty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Macronutrients, non-mineral essential</a:t>
            </a:r>
          </a:p>
          <a:p>
            <a:pPr lvl="1"/>
            <a:r>
              <a:rPr lang="en-US" dirty="0" smtClean="0"/>
              <a:t>C, H, O</a:t>
            </a:r>
          </a:p>
          <a:p>
            <a:r>
              <a:rPr lang="en-US" dirty="0" smtClean="0"/>
              <a:t>Primary nutrients, primarily from fertilization</a:t>
            </a:r>
          </a:p>
          <a:p>
            <a:pPr lvl="1"/>
            <a:r>
              <a:rPr lang="en-US" dirty="0" smtClean="0"/>
              <a:t>N, P, K</a:t>
            </a:r>
          </a:p>
          <a:p>
            <a:r>
              <a:rPr lang="en-US" dirty="0" smtClean="0"/>
              <a:t>Secondary nutrients, typically sufficient for turf</a:t>
            </a:r>
          </a:p>
          <a:p>
            <a:pPr lvl="1"/>
            <a:r>
              <a:rPr lang="en-US" dirty="0" smtClean="0"/>
              <a:t>Ca, Mg, S,</a:t>
            </a:r>
          </a:p>
          <a:p>
            <a:r>
              <a:rPr lang="en-US" dirty="0" smtClean="0"/>
              <a:t>Micronutrients, typically sufficient for turf</a:t>
            </a:r>
          </a:p>
          <a:p>
            <a:pPr lvl="1"/>
            <a:r>
              <a:rPr lang="en-US" dirty="0" smtClean="0"/>
              <a:t>Fe, </a:t>
            </a:r>
            <a:r>
              <a:rPr lang="en-US" dirty="0" err="1" smtClean="0"/>
              <a:t>Mn</a:t>
            </a:r>
            <a:r>
              <a:rPr lang="en-US" dirty="0" smtClean="0"/>
              <a:t>, Cu, </a:t>
            </a:r>
            <a:r>
              <a:rPr lang="en-US" dirty="0" err="1" smtClean="0"/>
              <a:t>Cl</a:t>
            </a:r>
            <a:r>
              <a:rPr lang="en-US" dirty="0" smtClean="0"/>
              <a:t>, Zn, B, Mo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application gives you the fastest, most noticeable response – turns green!</a:t>
            </a:r>
          </a:p>
          <a:p>
            <a:r>
              <a:rPr lang="en-US" dirty="0" smtClean="0"/>
              <a:t>More N is not always better</a:t>
            </a:r>
          </a:p>
          <a:p>
            <a:r>
              <a:rPr lang="en-US" dirty="0" smtClean="0"/>
              <a:t>Excess N may promote shoot growth at the expense of root growth</a:t>
            </a:r>
          </a:p>
          <a:p>
            <a:r>
              <a:rPr lang="en-US" dirty="0" smtClean="0"/>
              <a:t>We want to focus on a healthy root system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application can affect disease development</a:t>
            </a:r>
          </a:p>
          <a:p>
            <a:r>
              <a:rPr lang="en-US" dirty="0" smtClean="0"/>
              <a:t>Sometimes excess N will increase disease development</a:t>
            </a:r>
          </a:p>
          <a:p>
            <a:r>
              <a:rPr lang="en-US" dirty="0" smtClean="0"/>
              <a:t>Other times, a correct N application can help alleviate disease symptoms</a:t>
            </a:r>
          </a:p>
          <a:p>
            <a:r>
              <a:rPr lang="en-US" dirty="0" smtClean="0"/>
              <a:t>Example: Brown patch likes high N, Dollar spot likes low N</a:t>
            </a:r>
          </a:p>
          <a:p>
            <a:endParaRPr lang="en-US" dirty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test?</a:t>
            </a:r>
          </a:p>
          <a:p>
            <a:r>
              <a:rPr lang="en-US" dirty="0" smtClean="0"/>
              <a:t>Tissue test?</a:t>
            </a:r>
          </a:p>
          <a:p>
            <a:r>
              <a:rPr lang="en-US" dirty="0" smtClean="0"/>
              <a:t>Sensors?</a:t>
            </a:r>
          </a:p>
          <a:p>
            <a:endParaRPr lang="en-US" dirty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Example program for bermudagrass on a well maintained lawn</a:t>
            </a:r>
          </a:p>
          <a:p>
            <a:r>
              <a:rPr lang="en-US" dirty="0" smtClean="0"/>
              <a:t>Mid-April– 0.5 lbs N/1,000 sq ft</a:t>
            </a:r>
          </a:p>
          <a:p>
            <a:r>
              <a:rPr lang="en-US" dirty="0" smtClean="0"/>
              <a:t>May – 1 lb N/1,000 sq ft</a:t>
            </a:r>
          </a:p>
          <a:p>
            <a:r>
              <a:rPr lang="en-US" dirty="0" smtClean="0"/>
              <a:t>June – 1 lb N/1,000 sq ft</a:t>
            </a:r>
          </a:p>
          <a:p>
            <a:r>
              <a:rPr lang="en-US" dirty="0" smtClean="0"/>
              <a:t>July – 1 lb N/1,000 sq ft</a:t>
            </a:r>
          </a:p>
          <a:p>
            <a:r>
              <a:rPr lang="en-US" dirty="0" smtClean="0"/>
              <a:t>August – 1 lb N/1,000 sq ft</a:t>
            </a:r>
          </a:p>
          <a:p>
            <a:r>
              <a:rPr lang="en-US" dirty="0" smtClean="0"/>
              <a:t>September – 0.5-0.75 lbs N/1,000 sq ft</a:t>
            </a:r>
          </a:p>
          <a:p>
            <a:r>
              <a:rPr lang="en-US" dirty="0" smtClean="0"/>
              <a:t>October – Mid-April – no N applied</a:t>
            </a:r>
          </a:p>
          <a:p>
            <a:r>
              <a:rPr lang="en-US" dirty="0" smtClean="0"/>
              <a:t>We would try to apply 4-5 lbs N/1,000 sq ft/year, depending on conditions</a:t>
            </a:r>
          </a:p>
          <a:p>
            <a:endParaRPr lang="en-US" dirty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Fertility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 program for tall fescue in partial shade on a well maintained lawn</a:t>
            </a:r>
          </a:p>
          <a:p>
            <a:r>
              <a:rPr lang="en-US" dirty="0" smtClean="0"/>
              <a:t>March – 0.5 lbs N/1,000 sq ft, slow release</a:t>
            </a:r>
          </a:p>
          <a:p>
            <a:r>
              <a:rPr lang="en-US" dirty="0" smtClean="0"/>
              <a:t>April – 0.5 lbs N/1,000 sq ft</a:t>
            </a:r>
          </a:p>
          <a:p>
            <a:r>
              <a:rPr lang="en-US" dirty="0" smtClean="0"/>
              <a:t>Early May – 0.25 lb N/1,000 sq ft, fast release</a:t>
            </a:r>
          </a:p>
          <a:p>
            <a:r>
              <a:rPr lang="en-US" dirty="0" smtClean="0"/>
              <a:t>June – not recommended</a:t>
            </a:r>
          </a:p>
          <a:p>
            <a:r>
              <a:rPr lang="en-US" dirty="0" smtClean="0"/>
              <a:t>July – not recommended</a:t>
            </a:r>
          </a:p>
          <a:p>
            <a:r>
              <a:rPr lang="en-US" dirty="0" smtClean="0"/>
              <a:t>August – not recommended</a:t>
            </a:r>
          </a:p>
          <a:p>
            <a:r>
              <a:rPr lang="en-US" dirty="0" smtClean="0"/>
              <a:t>September – 1.0 lbs N/1,000 sq ft, fast release</a:t>
            </a:r>
          </a:p>
          <a:p>
            <a:r>
              <a:rPr lang="en-US" dirty="0" smtClean="0"/>
              <a:t>October – 1.0 lbs N/1,000 sq ft, slow release</a:t>
            </a:r>
          </a:p>
          <a:p>
            <a:r>
              <a:rPr lang="en-US" dirty="0" smtClean="0"/>
              <a:t>November – February – 0.5 lbs N/1,000 sq ft if needed, slow release</a:t>
            </a:r>
          </a:p>
          <a:p>
            <a:r>
              <a:rPr lang="en-US" dirty="0" smtClean="0"/>
              <a:t>We would try to apply 3-4 lbs N/1,000 sq ft/year, depending on conditions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buy a bag of 20-12-15 fertilizer, it contains:</a:t>
            </a:r>
          </a:p>
          <a:p>
            <a:r>
              <a:rPr lang="en-US" dirty="0" smtClean="0"/>
              <a:t>20% N</a:t>
            </a:r>
          </a:p>
          <a:p>
            <a:r>
              <a:rPr lang="en-US" dirty="0" smtClean="0"/>
              <a:t>12% 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</a:p>
          <a:p>
            <a:r>
              <a:rPr lang="en-US" dirty="0" smtClean="0"/>
              <a:t>15% K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53% other materials; this could be filler, inert materials, or if listed, other nutrients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purchase 40 lb bags of 20-12-15 fertilizer and you need to apply 1 lb N/1,000 sq ft to 20,000 sq ft of bermudagrass turf:</a:t>
            </a:r>
          </a:p>
          <a:p>
            <a:pPr lvl="1"/>
            <a:r>
              <a:rPr lang="en-US" dirty="0" smtClean="0"/>
              <a:t>How many lbs actual fertilizer do you need to apply per 1,000 sq. ft.</a:t>
            </a:r>
          </a:p>
          <a:p>
            <a:pPr lvl="1"/>
            <a:r>
              <a:rPr lang="en-US" dirty="0" smtClean="0"/>
              <a:t>How many lbs of fertilizer do you need for this job?</a:t>
            </a:r>
          </a:p>
          <a:p>
            <a:pPr lvl="1"/>
            <a:r>
              <a:rPr lang="en-US" dirty="0" smtClean="0"/>
              <a:t>How many bags do you need on hand?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If you purchase 40 lb bags of 20-12-15 fertilizer and you need to apply 1 lb N/1,000 sq ft to 20,000 sq ft of bermudagrass turf:</a:t>
            </a:r>
          </a:p>
          <a:p>
            <a:pPr lvl="1"/>
            <a:r>
              <a:rPr lang="en-US" dirty="0" smtClean="0"/>
              <a:t>How many lbs actual fertilizer do you need to apply per 1,000 sq. ft.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600200" y="5029200"/>
            <a:ext cx="1219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52600" y="4572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lb N                   1 lb fertilizer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5105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 sq ft               0.2 lb N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76600" y="5029200"/>
            <a:ext cx="1219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4876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4572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lbs fertilizer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05400" y="5029200"/>
            <a:ext cx="12192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105400" y="5105400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1,000 sq ft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Grasses that form a contiguous groundcover and persist under regular mowing and traffic</a:t>
            </a:r>
          </a:p>
          <a:p>
            <a:r>
              <a:rPr lang="en-US" dirty="0" smtClean="0"/>
              <a:t>Turf is grown either for aesthetic value or functional value or both</a:t>
            </a:r>
          </a:p>
          <a:p>
            <a:r>
              <a:rPr lang="en-US" dirty="0" smtClean="0"/>
              <a:t>All turf requires some form of maintenance</a:t>
            </a:r>
          </a:p>
          <a:p>
            <a:r>
              <a:rPr lang="en-US" dirty="0" smtClean="0"/>
              <a:t>Economic thresholds for turfgrass are not determined by yield but by consumer expectations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 Bag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purchase 40 lb bags of 20-12-15 fertilizer and you need to apply 1 lb N/1,000 sq ft to 20,000 sq ft of bermudagrass turf:</a:t>
            </a:r>
          </a:p>
          <a:p>
            <a:pPr lvl="1"/>
            <a:r>
              <a:rPr lang="en-US" dirty="0" smtClean="0"/>
              <a:t>How many lbs of fertilizer do you need for this job?</a:t>
            </a:r>
          </a:p>
          <a:p>
            <a:pPr lvl="2"/>
            <a:r>
              <a:rPr lang="en-US" sz="2000" dirty="0" smtClean="0"/>
              <a:t>5 lbs fertilizer/1,000 sq ft * 20,000 sq ft  = 100 lbs fertilizer</a:t>
            </a:r>
          </a:p>
          <a:p>
            <a:pPr lvl="1"/>
            <a:r>
              <a:rPr lang="en-US" dirty="0" smtClean="0"/>
              <a:t>How many bags do you need on hand?</a:t>
            </a:r>
          </a:p>
          <a:p>
            <a:pPr lvl="2"/>
            <a:r>
              <a:rPr lang="en-US" dirty="0" smtClean="0"/>
              <a:t>100 lbs fertilizer/40 lb bags = 2.5 bags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Quick-release or soluble</a:t>
            </a:r>
          </a:p>
          <a:p>
            <a:pPr lvl="1"/>
            <a:r>
              <a:rPr lang="en-US" dirty="0" smtClean="0"/>
              <a:t>Synthetic inorganic</a:t>
            </a:r>
          </a:p>
          <a:p>
            <a:pPr lvl="2"/>
            <a:r>
              <a:rPr lang="en-US" dirty="0" smtClean="0"/>
              <a:t>Ammonium nitrate – 33% N</a:t>
            </a:r>
          </a:p>
          <a:p>
            <a:pPr lvl="2"/>
            <a:r>
              <a:rPr lang="en-US" dirty="0" smtClean="0"/>
              <a:t>Ammonium sulfate – 21% N</a:t>
            </a:r>
          </a:p>
          <a:p>
            <a:pPr lvl="2"/>
            <a:r>
              <a:rPr lang="en-US" dirty="0" smtClean="0"/>
              <a:t>Calcium nitrate – 16% N</a:t>
            </a:r>
          </a:p>
          <a:p>
            <a:pPr lvl="2"/>
            <a:r>
              <a:rPr lang="en-US" dirty="0" smtClean="0"/>
              <a:t>Potassium nitrate – 13% N</a:t>
            </a:r>
          </a:p>
          <a:p>
            <a:pPr lvl="1"/>
            <a:r>
              <a:rPr lang="en-US" dirty="0" smtClean="0"/>
              <a:t>Synthetic organic</a:t>
            </a:r>
          </a:p>
          <a:p>
            <a:pPr lvl="2"/>
            <a:r>
              <a:rPr lang="en-US" dirty="0" smtClean="0"/>
              <a:t>Urea – 45% N</a:t>
            </a:r>
          </a:p>
          <a:p>
            <a:r>
              <a:rPr lang="en-US" dirty="0" smtClean="0"/>
              <a:t>Should be lightly “watered-in” to prevent inorganic salt burn and urea volatilization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Carriers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Slow-release or water-insoluble </a:t>
            </a:r>
          </a:p>
          <a:p>
            <a:pPr lvl="1"/>
            <a:r>
              <a:rPr lang="en-US" dirty="0" smtClean="0"/>
              <a:t>Synthetic organic</a:t>
            </a:r>
          </a:p>
          <a:p>
            <a:pPr lvl="2"/>
            <a:r>
              <a:rPr lang="en-US" dirty="0" smtClean="0"/>
              <a:t>Urea formaldehyde (UF) – 18-40% N</a:t>
            </a:r>
          </a:p>
          <a:p>
            <a:pPr lvl="2"/>
            <a:r>
              <a:rPr lang="en-US" dirty="0" err="1" smtClean="0"/>
              <a:t>Isobutylidene</a:t>
            </a:r>
            <a:r>
              <a:rPr lang="en-US" dirty="0" smtClean="0"/>
              <a:t> </a:t>
            </a:r>
            <a:r>
              <a:rPr lang="en-US" dirty="0" err="1" smtClean="0"/>
              <a:t>Diurea</a:t>
            </a:r>
            <a:r>
              <a:rPr lang="en-US" dirty="0" smtClean="0"/>
              <a:t> (IBDU) – 31% N</a:t>
            </a:r>
          </a:p>
          <a:p>
            <a:pPr lvl="1"/>
            <a:r>
              <a:rPr lang="en-US" dirty="0" smtClean="0"/>
              <a:t>Coated</a:t>
            </a:r>
          </a:p>
          <a:p>
            <a:pPr lvl="2"/>
            <a:r>
              <a:rPr lang="en-US" dirty="0" smtClean="0"/>
              <a:t>Sulfur-coated urea (SCU) – 15-45% N</a:t>
            </a:r>
          </a:p>
          <a:p>
            <a:pPr lvl="2"/>
            <a:r>
              <a:rPr lang="en-US" dirty="0" smtClean="0"/>
              <a:t>Plastic or Poly-resin-coated urea – 10-44% N</a:t>
            </a:r>
          </a:p>
          <a:p>
            <a:pPr lvl="1"/>
            <a:r>
              <a:rPr lang="en-US" dirty="0" smtClean="0"/>
              <a:t>Natural organic</a:t>
            </a:r>
          </a:p>
          <a:p>
            <a:pPr lvl="2"/>
            <a:r>
              <a:rPr lang="en-US" dirty="0" err="1" smtClean="0"/>
              <a:t>Milorganite</a:t>
            </a:r>
            <a:r>
              <a:rPr lang="en-US" dirty="0" smtClean="0"/>
              <a:t> – 6% N</a:t>
            </a:r>
          </a:p>
          <a:p>
            <a:pPr lvl="2"/>
            <a:r>
              <a:rPr lang="en-US" dirty="0" smtClean="0"/>
              <a:t>Nature Safe, Ringer, many others – 5-18% N (from fish meal, bone meal, poultry feather meal, etc.)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33538"/>
            <a:ext cx="84963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5410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McCarty et al., 2003. Fundamentals of turfgrass and agricultural chemistry. p. 238.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12391" y="-921790"/>
            <a:ext cx="5394960" cy="86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21166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McCarty et al., 2003. Fundamentals of turfgrass and agricultural chemistry. p. 243.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42868" y="-1404668"/>
            <a:ext cx="4572000" cy="90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6211669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McCarty et al., 2003. Fundamentals of turfgrass and agricultural chemistry. p. 245.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 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Fertilizers</a:t>
            </a:r>
          </a:p>
          <a:p>
            <a:pPr lvl="1"/>
            <a:r>
              <a:rPr lang="en-US" dirty="0" smtClean="0"/>
              <a:t>Gypsum (Calcium sulfate) – 24% S and 41% calcium oxide; </a:t>
            </a:r>
            <a:r>
              <a:rPr lang="en-US" dirty="0" err="1" smtClean="0"/>
              <a:t>sodic</a:t>
            </a:r>
            <a:r>
              <a:rPr lang="en-US" dirty="0" smtClean="0"/>
              <a:t> soils (Na), little effect on soil pH</a:t>
            </a:r>
          </a:p>
          <a:p>
            <a:pPr lvl="1"/>
            <a:r>
              <a:rPr lang="en-US" dirty="0" smtClean="0"/>
              <a:t>Calcium nitrate – 19% Ca and 1.5% Mg, N has high burn potential</a:t>
            </a:r>
          </a:p>
          <a:p>
            <a:pPr lvl="1"/>
            <a:r>
              <a:rPr lang="en-US" dirty="0" err="1" smtClean="0"/>
              <a:t>Dolomitic</a:t>
            </a:r>
            <a:r>
              <a:rPr lang="en-US" dirty="0" smtClean="0"/>
              <a:t> limestone – increase soil pH, 22% Ca and 11% Mg</a:t>
            </a:r>
          </a:p>
          <a:p>
            <a:pPr lvl="1"/>
            <a:r>
              <a:rPr lang="en-US" dirty="0" smtClean="0"/>
              <a:t>Magnesium sulfate (Epsom salt) – 13-23% S and 10-17% Mg, little effect on soil pH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 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Other Fertilizers – many turf fertilizers have micronutrients </a:t>
            </a:r>
          </a:p>
          <a:p>
            <a:pPr lvl="1"/>
            <a:r>
              <a:rPr lang="en-US" dirty="0" smtClean="0"/>
              <a:t>Fe – many times turf managers use Fe for the green response</a:t>
            </a:r>
          </a:p>
          <a:p>
            <a:pPr lvl="2"/>
            <a:r>
              <a:rPr lang="en-US" dirty="0" smtClean="0"/>
              <a:t>Typically </a:t>
            </a:r>
            <a:r>
              <a:rPr lang="en-US" dirty="0" err="1" smtClean="0"/>
              <a:t>chelated</a:t>
            </a:r>
            <a:r>
              <a:rPr lang="en-US" dirty="0" smtClean="0"/>
              <a:t> Fe, also Ferrous sulfate</a:t>
            </a:r>
          </a:p>
          <a:p>
            <a:pPr lvl="1"/>
            <a:r>
              <a:rPr lang="en-US" dirty="0" smtClean="0"/>
              <a:t>Zn – Zinc sulfate, Zinc </a:t>
            </a:r>
            <a:r>
              <a:rPr lang="en-US" dirty="0" err="1" smtClean="0"/>
              <a:t>chelate</a:t>
            </a:r>
            <a:r>
              <a:rPr lang="en-US" dirty="0" smtClean="0"/>
              <a:t>, Zinc oxide</a:t>
            </a:r>
          </a:p>
          <a:p>
            <a:pPr lvl="1"/>
            <a:r>
              <a:rPr lang="en-US" dirty="0" err="1" smtClean="0"/>
              <a:t>Mn</a:t>
            </a:r>
            <a:r>
              <a:rPr lang="en-US" dirty="0" smtClean="0"/>
              <a:t> – Manganese sulfate, Manganese oxide</a:t>
            </a:r>
          </a:p>
          <a:p>
            <a:pPr lvl="1"/>
            <a:r>
              <a:rPr lang="en-US" dirty="0" smtClean="0"/>
              <a:t>Cu – Copper sulfate, Copper oxide, Copper </a:t>
            </a:r>
            <a:r>
              <a:rPr lang="en-US" dirty="0" err="1" smtClean="0"/>
              <a:t>chelate</a:t>
            </a:r>
            <a:endParaRPr lang="en-US" dirty="0" smtClean="0"/>
          </a:p>
          <a:p>
            <a:pPr lvl="1"/>
            <a:r>
              <a:rPr lang="en-US" dirty="0" smtClean="0"/>
              <a:t>B – borax, boric </a:t>
            </a:r>
            <a:r>
              <a:rPr lang="en-US" dirty="0" err="1" smtClean="0"/>
              <a:t>acide</a:t>
            </a:r>
            <a:r>
              <a:rPr lang="en-US" dirty="0" smtClean="0"/>
              <a:t>, </a:t>
            </a:r>
            <a:r>
              <a:rPr lang="en-US" dirty="0" err="1" smtClean="0"/>
              <a:t>solubor</a:t>
            </a:r>
            <a:endParaRPr lang="en-US" dirty="0" smtClean="0"/>
          </a:p>
          <a:p>
            <a:pPr lvl="1"/>
            <a:r>
              <a:rPr lang="en-US" dirty="0" smtClean="0"/>
              <a:t>Mo – Ammonium </a:t>
            </a:r>
            <a:r>
              <a:rPr lang="en-US" dirty="0" err="1" smtClean="0"/>
              <a:t>molybdate</a:t>
            </a:r>
            <a:r>
              <a:rPr lang="en-US" dirty="0" smtClean="0"/>
              <a:t>, Sodium </a:t>
            </a:r>
            <a:r>
              <a:rPr lang="en-US" dirty="0" err="1" smtClean="0"/>
              <a:t>molybdate</a:t>
            </a:r>
            <a:endParaRPr lang="en-US" dirty="0" smtClean="0"/>
          </a:p>
          <a:p>
            <a:pPr lvl="1"/>
            <a:r>
              <a:rPr lang="en-US" dirty="0" err="1" smtClean="0"/>
              <a:t>Cl</a:t>
            </a:r>
            <a:r>
              <a:rPr lang="en-US" dirty="0" smtClean="0"/>
              <a:t> – ammonium </a:t>
            </a:r>
            <a:r>
              <a:rPr lang="en-US" dirty="0" smtClean="0"/>
              <a:t>chloride</a:t>
            </a:r>
            <a:r>
              <a:rPr lang="en-US" dirty="0" smtClean="0"/>
              <a:t>, calcium chloride, Mg chloride, K chloride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Justin Quetone Moss</a:t>
            </a:r>
          </a:p>
          <a:p>
            <a:pPr eaLnBrk="1" hangingPunct="1"/>
            <a:r>
              <a:rPr lang="en-US" dirty="0" smtClean="0"/>
              <a:t>405-744-5729</a:t>
            </a:r>
          </a:p>
          <a:p>
            <a:pPr eaLnBrk="1" hangingPunct="1"/>
            <a:r>
              <a:rPr lang="en-US" dirty="0" smtClean="0"/>
              <a:t>mossjq@okstate.edu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6148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Grasses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Soil erosion control and dust stabilization</a:t>
            </a:r>
          </a:p>
          <a:p>
            <a:pPr lvl="1"/>
            <a:r>
              <a:rPr lang="en-US" dirty="0" smtClean="0"/>
              <a:t>Cooling effect</a:t>
            </a:r>
          </a:p>
        </p:txBody>
      </p:sp>
      <p:pic>
        <p:nvPicPr>
          <p:cNvPr id="6148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http://i.dailymail.co.uk/i/pix/2008/09/08/article-0-029151AF00000578-39_468x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95600"/>
            <a:ext cx="3017520" cy="2011680"/>
          </a:xfrm>
          <a:prstGeom prst="rect">
            <a:avLst/>
          </a:prstGeom>
          <a:noFill/>
        </p:spPr>
      </p:pic>
      <p:pic>
        <p:nvPicPr>
          <p:cNvPr id="30724" name="Picture 4" descr="http://oecotextiles.files.wordpress.com/2009/10/dust-bowl_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46223"/>
            <a:ext cx="3474720" cy="2611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Grasses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Aesthetic</a:t>
            </a:r>
          </a:p>
          <a:p>
            <a:pPr lvl="1"/>
            <a:r>
              <a:rPr lang="en-US" dirty="0" smtClean="0"/>
              <a:t>Beauty</a:t>
            </a:r>
          </a:p>
          <a:p>
            <a:pPr lvl="1"/>
            <a:r>
              <a:rPr lang="en-US" dirty="0" smtClean="0"/>
              <a:t>Complementary</a:t>
            </a:r>
          </a:p>
          <a:p>
            <a:pPr lvl="1"/>
            <a:r>
              <a:rPr lang="en-US" dirty="0" smtClean="0"/>
              <a:t>Property Values</a:t>
            </a:r>
          </a:p>
        </p:txBody>
      </p:sp>
      <p:pic>
        <p:nvPicPr>
          <p:cNvPr id="6148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://img.wallpaperstock.net:81/grass-and-sky-wallpapers_8286_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828800"/>
            <a:ext cx="2743200" cy="2057400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876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Benefits of Grasses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Recreational</a:t>
            </a:r>
          </a:p>
          <a:p>
            <a:pPr lvl="1"/>
            <a:r>
              <a:rPr lang="en-US" dirty="0" smtClean="0"/>
              <a:t>Safe playing surfaces</a:t>
            </a:r>
          </a:p>
        </p:txBody>
      </p:sp>
      <p:pic>
        <p:nvPicPr>
          <p:cNvPr id="6148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524000"/>
            <a:ext cx="9144000" cy="1588"/>
          </a:xfrm>
          <a:prstGeom prst="line">
            <a:avLst/>
          </a:prstGeom>
          <a:ln w="57150">
            <a:solidFill>
              <a:schemeClr val="accent6"/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Picture 4" descr="http://mysite.verizon.net/charliesballparks/stadiums/ph/oklas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28999"/>
            <a:ext cx="5334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Cool-season grasses are also called C3 grasses</a:t>
            </a:r>
          </a:p>
          <a:p>
            <a:r>
              <a:rPr lang="en-US" dirty="0" smtClean="0"/>
              <a:t>Warm-season grasses are also called C4 grasses</a:t>
            </a:r>
          </a:p>
          <a:p>
            <a:r>
              <a:rPr lang="en-US" dirty="0" smtClean="0"/>
              <a:t>Why?</a:t>
            </a:r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their photosynthetic pathways</a:t>
            </a:r>
          </a:p>
          <a:p>
            <a:r>
              <a:rPr lang="en-US" dirty="0" smtClean="0"/>
              <a:t>C3 – first stable product formed following CO2 fixation is </a:t>
            </a:r>
            <a:r>
              <a:rPr lang="en-US" dirty="0" err="1" smtClean="0"/>
              <a:t>phosphoglyceric</a:t>
            </a:r>
            <a:r>
              <a:rPr lang="en-US" dirty="0" smtClean="0"/>
              <a:t> acid (PGA), a three-carbon compound</a:t>
            </a:r>
          </a:p>
          <a:p>
            <a:r>
              <a:rPr lang="en-US" dirty="0" smtClean="0"/>
              <a:t>C4 – first stable product formed following CO2 fixation is </a:t>
            </a:r>
            <a:r>
              <a:rPr lang="en-US" dirty="0" err="1" smtClean="0"/>
              <a:t>oxaloacetate</a:t>
            </a:r>
            <a:r>
              <a:rPr lang="en-US" dirty="0" smtClean="0"/>
              <a:t> (OAA) which is converted into </a:t>
            </a:r>
            <a:r>
              <a:rPr lang="en-US" dirty="0" err="1" smtClean="0"/>
              <a:t>malate</a:t>
            </a:r>
            <a:r>
              <a:rPr lang="en-US" dirty="0" smtClean="0"/>
              <a:t> or </a:t>
            </a:r>
            <a:r>
              <a:rPr lang="en-US" dirty="0" err="1" smtClean="0"/>
              <a:t>aspartate</a:t>
            </a:r>
            <a:r>
              <a:rPr lang="en-US" dirty="0" smtClean="0"/>
              <a:t>, four-carbon compounds</a:t>
            </a:r>
          </a:p>
          <a:p>
            <a:endParaRPr lang="en-US" dirty="0" smtClean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Turfgrass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cool-season or C3 grasses</a:t>
            </a:r>
          </a:p>
          <a:p>
            <a:r>
              <a:rPr lang="en-US" dirty="0" smtClean="0"/>
              <a:t>Bluegrasses, fescues, </a:t>
            </a:r>
            <a:r>
              <a:rPr lang="en-US" dirty="0" err="1" smtClean="0"/>
              <a:t>bentgrasses</a:t>
            </a:r>
            <a:r>
              <a:rPr lang="en-US" dirty="0" smtClean="0"/>
              <a:t>, and ryegrasses</a:t>
            </a:r>
          </a:p>
          <a:p>
            <a:r>
              <a:rPr lang="en-US" dirty="0" smtClean="0"/>
              <a:t>Examples of warm-season or C4 grasses</a:t>
            </a:r>
          </a:p>
          <a:p>
            <a:r>
              <a:rPr lang="en-US" dirty="0" smtClean="0"/>
              <a:t>Bermudagrasses, </a:t>
            </a:r>
            <a:r>
              <a:rPr lang="en-US" dirty="0" err="1" smtClean="0"/>
              <a:t>zoysiagrasses</a:t>
            </a:r>
            <a:r>
              <a:rPr lang="en-US" dirty="0" smtClean="0"/>
              <a:t>, buffalograss, blue </a:t>
            </a:r>
            <a:r>
              <a:rPr lang="en-US" dirty="0" err="1" smtClean="0"/>
              <a:t>grama</a:t>
            </a:r>
            <a:r>
              <a:rPr lang="en-US" dirty="0" smtClean="0"/>
              <a:t>, St. Augustine, </a:t>
            </a:r>
            <a:r>
              <a:rPr lang="en-US" dirty="0" err="1" smtClean="0"/>
              <a:t>centipedegrass</a:t>
            </a:r>
            <a:r>
              <a:rPr lang="en-US" dirty="0" smtClean="0"/>
              <a:t>, </a:t>
            </a:r>
            <a:r>
              <a:rPr lang="en-US" dirty="0" err="1" smtClean="0"/>
              <a:t>bahiagrass</a:t>
            </a:r>
            <a:r>
              <a:rPr lang="en-US" dirty="0" smtClean="0"/>
              <a:t>, and seashore </a:t>
            </a:r>
            <a:r>
              <a:rPr lang="en-US" dirty="0" err="1" smtClean="0"/>
              <a:t>paspalum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:\Documents and Settings\mossjq\My Documents\My Pictures\Extension2 w transparent backgroau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200650"/>
            <a:ext cx="1828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Turfgrass Adaptation</a:t>
            </a:r>
            <a:endParaRPr lang="en-US" dirty="0"/>
          </a:p>
        </p:txBody>
      </p:sp>
      <p:pic>
        <p:nvPicPr>
          <p:cNvPr id="5" name="Picture 2" descr="TURFZ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757" t="25307" r="8737"/>
          <a:stretch>
            <a:fillRect/>
          </a:stretch>
        </p:blipFill>
        <p:spPr bwMode="auto">
          <a:xfrm>
            <a:off x="609600" y="1676400"/>
            <a:ext cx="7912633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0" y="2590800"/>
            <a:ext cx="443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charset="0"/>
              </a:rPr>
              <a:t>C3 Grasses - Temperate Regions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95600" y="5181600"/>
            <a:ext cx="453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charset="0"/>
              </a:rPr>
              <a:t>C4 Grasses - Subtropical Regions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38862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Zone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1167</Words>
  <Application>Microsoft Office PowerPoint</Application>
  <PresentationFormat>On-screen Show (4:3)</PresentationFormat>
  <Paragraphs>166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Turfgrass Fertility</vt:lpstr>
      <vt:lpstr>Turfgrass</vt:lpstr>
      <vt:lpstr>Benefits of Grasses</vt:lpstr>
      <vt:lpstr>Benefits of Grasses</vt:lpstr>
      <vt:lpstr>Benefits of Grasses</vt:lpstr>
      <vt:lpstr>Turfgrass</vt:lpstr>
      <vt:lpstr>Turfgrass</vt:lpstr>
      <vt:lpstr>Types of Turfgrass</vt:lpstr>
      <vt:lpstr>Turfgrass Adaptation</vt:lpstr>
      <vt:lpstr>Turfgrass root growth</vt:lpstr>
      <vt:lpstr>Turfgrass</vt:lpstr>
      <vt:lpstr>Nitrogen</vt:lpstr>
      <vt:lpstr>Nitrogen</vt:lpstr>
      <vt:lpstr>N Fertility</vt:lpstr>
      <vt:lpstr>N Fertility</vt:lpstr>
      <vt:lpstr>N Fertility</vt:lpstr>
      <vt:lpstr>Fertilizer Bag</vt:lpstr>
      <vt:lpstr>Fertilizer Bag</vt:lpstr>
      <vt:lpstr>Fertilizer Bag</vt:lpstr>
      <vt:lpstr>Fertilizer Bag</vt:lpstr>
      <vt:lpstr>N Carriers</vt:lpstr>
      <vt:lpstr>N Carriers</vt:lpstr>
      <vt:lpstr>Slide 23</vt:lpstr>
      <vt:lpstr>Slide 24</vt:lpstr>
      <vt:lpstr>Slide 25</vt:lpstr>
      <vt:lpstr>Turf Fertilizers</vt:lpstr>
      <vt:lpstr>Turf Fertilizers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Turfgrass Water Use and Conservation for Golf Courses</dc:title>
  <dc:creator>mossjq</dc:creator>
  <cp:lastModifiedBy>mossjq</cp:lastModifiedBy>
  <cp:revision>166</cp:revision>
  <dcterms:created xsi:type="dcterms:W3CDTF">2009-12-02T14:40:31Z</dcterms:created>
  <dcterms:modified xsi:type="dcterms:W3CDTF">2010-11-19T18:15:48Z</dcterms:modified>
</cp:coreProperties>
</file>