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903A8-177C-4835-8B7B-973760E5C73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oiltesting.okstate.edu/Interpretation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pk.okstate.edu/phosphorus/fertilizers/index.htm" TargetMode="External"/><Relationship Id="rId2" Type="http://schemas.openxmlformats.org/officeDocument/2006/relationships/hyperlink" Target="http://npk.okstate.edu/nitrogen/fertilizers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pk.okstate.edu/potassium/fertilizers/index.h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pk.okstate.edu/index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Fertilizer Calculations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Nutrients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Using Urea and DAP</a:t>
            </a:r>
            <a:br>
              <a:rPr lang="en-US" dirty="0" smtClean="0"/>
            </a:br>
            <a:r>
              <a:rPr lang="en-US" dirty="0" smtClean="0"/>
              <a:t>N= 110 lbs P = </a:t>
            </a:r>
            <a:r>
              <a:rPr lang="en-US" dirty="0" smtClean="0"/>
              <a:t>40 lbs P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5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do you figure first N or P?</a:t>
            </a:r>
          </a:p>
          <a:p>
            <a:r>
              <a:rPr lang="en-US" dirty="0" smtClean="0"/>
              <a:t>Lbs DAP</a:t>
            </a:r>
          </a:p>
          <a:p>
            <a:r>
              <a:rPr lang="en-US" dirty="0" smtClean="0"/>
              <a:t>40/.46 = 86.9</a:t>
            </a:r>
          </a:p>
          <a:p>
            <a:r>
              <a:rPr lang="en-US" dirty="0" smtClean="0"/>
              <a:t>86.9 * .18 = 15.6</a:t>
            </a:r>
          </a:p>
          <a:p>
            <a:r>
              <a:rPr lang="en-US" dirty="0" smtClean="0"/>
              <a:t>110-15.65 = 94.35</a:t>
            </a:r>
          </a:p>
          <a:p>
            <a:r>
              <a:rPr lang="en-US" dirty="0" smtClean="0"/>
              <a:t>94.36 / .46 = 205.1 </a:t>
            </a:r>
          </a:p>
          <a:p>
            <a:r>
              <a:rPr lang="en-US" dirty="0" smtClean="0"/>
              <a:t>87 Lbs DAP/ac and 205.1 lbs Urea/ac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04938"/>
            <a:ext cx="88392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3975100" cy="1950720"/>
        </p:xfrm>
        <a:graphic>
          <a:graphicData uri="http://schemas.openxmlformats.org/drawingml/2006/table">
            <a:tbl>
              <a:tblPr/>
              <a:tblGrid>
                <a:gridCol w="611554"/>
                <a:gridCol w="611554"/>
                <a:gridCol w="859998"/>
                <a:gridCol w="238888"/>
                <a:gridCol w="707109"/>
                <a:gridCol w="945997"/>
              </a:tblGrid>
              <a:tr h="2286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Unit Conversion Factors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rowSpan="9"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latin typeface="Arial"/>
                        </a:rPr>
                        <a:t>Area / Distance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inch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2.54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cm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foot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30.48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cm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meter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39.36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inches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meter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3.28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feet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Foot sq.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0.0929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meter sq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4046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meter sq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43560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ft sq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m2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ac/fur/slice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2000000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lb soil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0" y="1600200"/>
          <a:ext cx="3975100" cy="2091690"/>
        </p:xfrm>
        <a:graphic>
          <a:graphicData uri="http://schemas.openxmlformats.org/drawingml/2006/table">
            <a:tbl>
              <a:tblPr/>
              <a:tblGrid>
                <a:gridCol w="611554"/>
                <a:gridCol w="611554"/>
                <a:gridCol w="859998"/>
                <a:gridCol w="238888"/>
                <a:gridCol w="707109"/>
                <a:gridCol w="945997"/>
              </a:tblGrid>
              <a:tr h="19526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Unit Conversion Factors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rowSpan="10"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>
                          <a:latin typeface="Arial"/>
                        </a:rPr>
                        <a:t>Liquid</a:t>
                      </a:r>
                    </a:p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Gal Water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050" b="0" i="0" u="none" strike="noStrike" dirty="0" smtClean="0">
                          <a:latin typeface="Arial"/>
                        </a:rPr>
                        <a:t>8.34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Gal UAN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10.67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Gal Solution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3785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Quarts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Quart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946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Quart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Pint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Pint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473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fl oz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29.574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err="1">
                          <a:latin typeface="Arial"/>
                        </a:rPr>
                        <a:t>mL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127.98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fl oz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81200" y="3810000"/>
          <a:ext cx="4572000" cy="2710781"/>
        </p:xfrm>
        <a:graphic>
          <a:graphicData uri="http://schemas.openxmlformats.org/drawingml/2006/table">
            <a:tbl>
              <a:tblPr/>
              <a:tblGrid>
                <a:gridCol w="703385"/>
                <a:gridCol w="703385"/>
                <a:gridCol w="989134"/>
                <a:gridCol w="274761"/>
                <a:gridCol w="813288"/>
                <a:gridCol w="1088047"/>
              </a:tblGrid>
              <a:tr h="21261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Arial"/>
                        </a:rPr>
                        <a:t>Unit Conversion Factors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276">
                <a:tc rowSpan="14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latin typeface="Arial"/>
                        </a:rPr>
                        <a:t>Yield / Weight / Mass</a:t>
                      </a:r>
                    </a:p>
                  </a:txBody>
                  <a:tcPr marL="5831" marR="5831" marT="58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lb Seed Cotton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0.33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 Lint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bale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480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 Lint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bu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48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bu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56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bu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 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0.454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kg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0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ha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2.469125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ac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ton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2000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ton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908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kg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Mg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1000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kg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16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oz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oz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28.3495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grams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454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grams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Soil Test Recommendations</a:t>
            </a:r>
          </a:p>
          <a:p>
            <a:r>
              <a:rPr lang="en-US" dirty="0" smtClean="0"/>
              <a:t>Total Nutrient Needs</a:t>
            </a:r>
          </a:p>
          <a:p>
            <a:r>
              <a:rPr lang="en-US" dirty="0" smtClean="0"/>
              <a:t>Available Nutrient Sources</a:t>
            </a:r>
          </a:p>
          <a:p>
            <a:r>
              <a:rPr lang="en-US" dirty="0" smtClean="0"/>
              <a:t>Concentration of Nutrient in each source</a:t>
            </a:r>
          </a:p>
          <a:p>
            <a:r>
              <a:rPr lang="en-US" dirty="0" smtClean="0"/>
              <a:t>Calculating price per lb of Nutrient </a:t>
            </a:r>
          </a:p>
          <a:p>
            <a:r>
              <a:rPr lang="en-US" dirty="0" smtClean="0"/>
              <a:t>Blending</a:t>
            </a:r>
          </a:p>
          <a:p>
            <a:r>
              <a:rPr lang="en-US" dirty="0" smtClean="0"/>
              <a:t>Multiple resolution Quarters, Acres, 1000 ft2</a:t>
            </a:r>
          </a:p>
          <a:p>
            <a:r>
              <a:rPr lang="en-US" dirty="0" smtClean="0"/>
              <a:t>Conversions!!!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Soil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hlinkClick r:id="rId2"/>
              </a:rPr>
              <a:t>http://www.soiltesting.okstate.edu/Interpretation.htm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300" y="1973332"/>
            <a:ext cx="6667500" cy="4884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/ 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upon Yield and OM for Mobile</a:t>
            </a:r>
          </a:p>
          <a:p>
            <a:r>
              <a:rPr lang="en-US" dirty="0" smtClean="0"/>
              <a:t>Depends upon Fertilization Concept for Immobile i.e. Sufficiency </a:t>
            </a:r>
            <a:r>
              <a:rPr lang="en-US" dirty="0" err="1" smtClean="0"/>
              <a:t>vs</a:t>
            </a:r>
            <a:r>
              <a:rPr lang="en-US" dirty="0" smtClean="0"/>
              <a:t> Maintenance</a:t>
            </a:r>
          </a:p>
          <a:p>
            <a:r>
              <a:rPr lang="en-US" dirty="0" smtClean="0"/>
              <a:t>OSU = Sufficiency, Private = Maintenance, KSU = option.</a:t>
            </a:r>
          </a:p>
          <a:p>
            <a:r>
              <a:rPr lang="en-US" dirty="0" smtClean="0"/>
              <a:t>Sufficiency, Fertilize the plant.</a:t>
            </a:r>
          </a:p>
          <a:p>
            <a:r>
              <a:rPr lang="en-US" dirty="0" smtClean="0"/>
              <a:t>Maintenance, Fertilize the soil.  </a:t>
            </a:r>
            <a:endParaRPr lang="en-US" dirty="0"/>
          </a:p>
          <a:p>
            <a:pPr lvl="1"/>
            <a:r>
              <a:rPr lang="en-US" dirty="0" smtClean="0"/>
              <a:t>Nutrient Drawdown.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Fertilizer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smtClean="0">
                <a:hlinkClick r:id="rId2"/>
              </a:rPr>
              <a:t>http://npk.okstate.edu/nitrogen/fertilizers/index.htm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hlinkClick r:id="rId3"/>
              </a:rPr>
              <a:t>http://npk.okstate.edu/phosphorus/fertilizers/index.htm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hlinkClick r:id="rId4"/>
              </a:rPr>
              <a:t>http://npk.okstate.edu/potassium/fertilizers/index.htm</a:t>
            </a:r>
            <a:endParaRPr lang="en-US" sz="1600" dirty="0" smtClean="0"/>
          </a:p>
          <a:p>
            <a:r>
              <a:rPr lang="en-US" dirty="0" smtClean="0"/>
              <a:t>Anhydrous Ammonia 82-0-0</a:t>
            </a:r>
          </a:p>
          <a:p>
            <a:r>
              <a:rPr lang="en-US" dirty="0" smtClean="0"/>
              <a:t>Urea 46-0-0</a:t>
            </a:r>
          </a:p>
          <a:p>
            <a:r>
              <a:rPr lang="en-US" dirty="0" smtClean="0"/>
              <a:t>UAN 28 or 32-0-0</a:t>
            </a:r>
          </a:p>
          <a:p>
            <a:r>
              <a:rPr lang="en-US" dirty="0" smtClean="0"/>
              <a:t>Di-ammonium phosphate 18-46-0</a:t>
            </a:r>
          </a:p>
          <a:p>
            <a:r>
              <a:rPr lang="en-US" dirty="0" smtClean="0"/>
              <a:t>Mono-ammonium phosphate 11-52-0</a:t>
            </a:r>
          </a:p>
          <a:p>
            <a:r>
              <a:rPr lang="en-US" dirty="0" smtClean="0"/>
              <a:t>Ammonium poly-phosphate 10-34-0</a:t>
            </a:r>
          </a:p>
          <a:p>
            <a:r>
              <a:rPr lang="en-US" dirty="0" smtClean="0"/>
              <a:t>Potash 0-0-62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Price per 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http://npk.okstate.edu/index.htm</a:t>
            </a:r>
            <a:endParaRPr lang="en-US" dirty="0" smtClean="0"/>
          </a:p>
          <a:p>
            <a:r>
              <a:rPr lang="en-US" dirty="0" smtClean="0"/>
              <a:t>Price Traditionally reported in $/ton material</a:t>
            </a:r>
          </a:p>
          <a:p>
            <a:r>
              <a:rPr lang="en-US" dirty="0" smtClean="0"/>
              <a:t>82-0-0 @ $500  per ton</a:t>
            </a:r>
          </a:p>
          <a:p>
            <a:r>
              <a:rPr lang="en-US" dirty="0" smtClean="0"/>
              <a:t>2000 * .82 = 1640 lbs N/ton</a:t>
            </a:r>
          </a:p>
          <a:p>
            <a:r>
              <a:rPr lang="en-US" dirty="0" smtClean="0"/>
              <a:t>500 / 1640 = $0.305 / lb 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57912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53456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$500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5879068"/>
            <a:ext cx="1008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Ton AA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762000" y="57912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33257" y="5334000"/>
            <a:ext cx="1008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Ton AA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0" y="5867400"/>
            <a:ext cx="1287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lbs AA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2286000" y="57912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5334000"/>
            <a:ext cx="936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lbs AA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124200" y="5867400"/>
            <a:ext cx="1111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0.82 lbs N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52400" y="5181600"/>
            <a:ext cx="2743200" cy="1219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5181600"/>
            <a:ext cx="2743200" cy="1219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Goal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Handbook/</a:t>
            </a:r>
            <a:r>
              <a:rPr lang="en-US" dirty="0" err="1" smtClean="0"/>
              <a:t>PeteSheet</a:t>
            </a:r>
            <a:r>
              <a:rPr lang="en-US" dirty="0" smtClean="0"/>
              <a:t> to determine total N needs. </a:t>
            </a:r>
          </a:p>
          <a:p>
            <a:r>
              <a:rPr lang="en-US" dirty="0" smtClean="0"/>
              <a:t>Subtract residual soil N from total need.</a:t>
            </a:r>
          </a:p>
          <a:p>
            <a:pPr lvl="1"/>
            <a:r>
              <a:rPr lang="en-US" dirty="0" smtClean="0"/>
              <a:t>Whea</a:t>
            </a:r>
            <a:r>
              <a:rPr lang="en-US" dirty="0" smtClean="0"/>
              <a:t>t Yield goal 60 </a:t>
            </a:r>
            <a:r>
              <a:rPr lang="en-US" dirty="0" err="1" smtClean="0"/>
              <a:t>bu</a:t>
            </a:r>
            <a:r>
              <a:rPr lang="en-US" dirty="0" smtClean="0"/>
              <a:t> = 125 lb N</a:t>
            </a:r>
          </a:p>
          <a:p>
            <a:pPr lvl="1"/>
            <a:r>
              <a:rPr lang="en-US" dirty="0" smtClean="0"/>
              <a:t>Soil Test Sur NO</a:t>
            </a:r>
            <a:r>
              <a:rPr lang="en-US" baseline="-25000" dirty="0" smtClean="0"/>
              <a:t>3 </a:t>
            </a:r>
            <a:r>
              <a:rPr lang="en-US" dirty="0" smtClean="0"/>
              <a:t>= 15 lb N</a:t>
            </a:r>
          </a:p>
          <a:p>
            <a:pPr lvl="1"/>
            <a:r>
              <a:rPr lang="en-US" dirty="0" smtClean="0"/>
              <a:t>Total Fertilizer N needs = 110 lb N</a:t>
            </a:r>
          </a:p>
          <a:p>
            <a:r>
              <a:rPr lang="en-US" dirty="0" smtClean="0"/>
              <a:t>What about Subsoil 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Sufficiency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Handbook/</a:t>
            </a:r>
            <a:r>
              <a:rPr lang="en-US" dirty="0" err="1" smtClean="0"/>
              <a:t>PeteSheet</a:t>
            </a:r>
            <a:r>
              <a:rPr lang="en-US" dirty="0" smtClean="0"/>
              <a:t> to determine </a:t>
            </a:r>
            <a:r>
              <a:rPr lang="en-US" dirty="0" smtClean="0"/>
              <a:t>P and K needs</a:t>
            </a:r>
            <a:r>
              <a:rPr lang="en-US" dirty="0" smtClean="0"/>
              <a:t> </a:t>
            </a:r>
            <a:r>
              <a:rPr lang="en-US" dirty="0" smtClean="0"/>
              <a:t>based on STP and STK.</a:t>
            </a:r>
          </a:p>
          <a:p>
            <a:r>
              <a:rPr lang="en-US" dirty="0" smtClean="0"/>
              <a:t>Winter Wheat STP = 20 STK = 200</a:t>
            </a:r>
          </a:p>
          <a:p>
            <a:r>
              <a:rPr lang="en-US" dirty="0" smtClean="0"/>
              <a:t>P </a:t>
            </a:r>
            <a:r>
              <a:rPr lang="en-US" dirty="0" err="1" smtClean="0"/>
              <a:t>Suff</a:t>
            </a:r>
            <a:r>
              <a:rPr lang="en-US" dirty="0" smtClean="0"/>
              <a:t> = 80  </a:t>
            </a:r>
            <a:br>
              <a:rPr lang="en-US" dirty="0" smtClean="0"/>
            </a:br>
            <a:r>
              <a:rPr lang="en-US" dirty="0" smtClean="0"/>
              <a:t>K </a:t>
            </a:r>
            <a:r>
              <a:rPr lang="en-US" dirty="0" err="1" smtClean="0"/>
              <a:t>Suff</a:t>
            </a:r>
            <a:r>
              <a:rPr lang="en-US" dirty="0" smtClean="0"/>
              <a:t> = 95</a:t>
            </a:r>
          </a:p>
          <a:p>
            <a:r>
              <a:rPr lang="en-US" dirty="0" smtClean="0"/>
              <a:t>P needs = 40 lbs P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5</a:t>
            </a:r>
            <a:br>
              <a:rPr lang="en-US" baseline="-25000" dirty="0" smtClean="0"/>
            </a:br>
            <a:r>
              <a:rPr lang="en-US" dirty="0" smtClean="0"/>
              <a:t>K needs = 20 lbs K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dirty="0" smtClean="0"/>
          </a:p>
          <a:p>
            <a:r>
              <a:rPr lang="en-US" dirty="0" smtClean="0"/>
              <a:t>What if STP was 15?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5821363"/>
          </a:xfrm>
        </p:spPr>
        <p:txBody>
          <a:bodyPr/>
          <a:lstStyle/>
          <a:p>
            <a:r>
              <a:rPr lang="en-US" dirty="0" smtClean="0"/>
              <a:t>Need 110 lbs N/ac</a:t>
            </a:r>
          </a:p>
          <a:p>
            <a:r>
              <a:rPr lang="en-US" dirty="0" smtClean="0"/>
              <a:t>Source Urea : 46-0-0</a:t>
            </a:r>
          </a:p>
          <a:p>
            <a:r>
              <a:rPr lang="en-US" dirty="0" smtClean="0"/>
              <a:t>110 lbs N ac / .46 % N  = 239.1 lbs Urea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Have 80 acres   239.1 *80  19130 lbs Urea/field</a:t>
            </a:r>
          </a:p>
          <a:p>
            <a:r>
              <a:rPr lang="en-US" dirty="0" smtClean="0"/>
              <a:t>Order in Tons Urea /acre   19130/2000 = 9.56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30480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00200" y="2602468"/>
            <a:ext cx="10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 lbs 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52790" y="3212068"/>
            <a:ext cx="585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acre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057400" y="30480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28657" y="2590800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dirty="0" smtClean="0"/>
              <a:t>lb Urea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19400" y="3124200"/>
            <a:ext cx="1111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0.46 lbs N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676400" y="2438400"/>
            <a:ext cx="2438400" cy="106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0032" y="5867400"/>
            <a:ext cx="4585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20032" y="5421868"/>
            <a:ext cx="961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 lbs 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50465" y="6031468"/>
            <a:ext cx="534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acre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883653" y="5867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31957" y="5410200"/>
            <a:ext cx="942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dirty="0" smtClean="0"/>
              <a:t>lb Urea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32284" y="6031468"/>
            <a:ext cx="10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0.46 lbs N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2273968" y="5867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092116" y="5410200"/>
            <a:ext cx="96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 acres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76493" y="601980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Field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685800" y="5410200"/>
            <a:ext cx="2438400" cy="106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09600" y="5562600"/>
            <a:ext cx="3276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114800" y="6019800"/>
            <a:ext cx="1021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lbs 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191000" y="5410200"/>
            <a:ext cx="52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Ton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3505200" y="5867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057400" y="5410200"/>
            <a:ext cx="304800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8" grpId="0"/>
      <p:bldP spid="9" grpId="0"/>
      <p:bldP spid="18" grpId="0"/>
      <p:bldP spid="19" grpId="0"/>
      <p:bldP spid="21" grpId="0"/>
      <p:bldP spid="22" grpId="0"/>
      <p:bldP spid="24" grpId="0"/>
      <p:bldP spid="25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482</Words>
  <Application>Microsoft Office PowerPoint</Application>
  <PresentationFormat>On-screen Show (4:3)</PresentationFormat>
  <Paragraphs>262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Fertilizer Calculations</vt:lpstr>
      <vt:lpstr>Overview</vt:lpstr>
      <vt:lpstr>Soil Test</vt:lpstr>
      <vt:lpstr>Recommendation / Interpretation</vt:lpstr>
      <vt:lpstr>Fertilizer Sources</vt:lpstr>
      <vt:lpstr>Calculating Price per lb</vt:lpstr>
      <vt:lpstr>Yield Goal Calculation</vt:lpstr>
      <vt:lpstr>Sufficiency Calculation</vt:lpstr>
      <vt:lpstr>Slide 9</vt:lpstr>
      <vt:lpstr>Multiple Nutrients</vt:lpstr>
      <vt:lpstr>Conversions</vt:lpstr>
      <vt:lpstr>Slide 12</vt:lpstr>
    </vt:vector>
  </TitlesOfParts>
  <Company>Oklahoma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Fertilizer Calculations</dc:title>
  <dc:creator>arnall</dc:creator>
  <cp:lastModifiedBy>arnall</cp:lastModifiedBy>
  <cp:revision>15</cp:revision>
  <dcterms:created xsi:type="dcterms:W3CDTF">2010-10-25T21:56:42Z</dcterms:created>
  <dcterms:modified xsi:type="dcterms:W3CDTF">2010-10-26T16:08:10Z</dcterms:modified>
</cp:coreProperties>
</file>