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99" r:id="rId3"/>
    <p:sldId id="300" r:id="rId4"/>
    <p:sldId id="292" r:id="rId5"/>
    <p:sldId id="260" r:id="rId6"/>
    <p:sldId id="310" r:id="rId7"/>
    <p:sldId id="261" r:id="rId8"/>
    <p:sldId id="309" r:id="rId9"/>
    <p:sldId id="311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B732-3974-4023-82F1-0087AA02BEAB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A0279-0E6F-4C65-A30C-E01FC12AC1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0279-0E6F-4C65-A30C-E01FC12AC1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A0279-0E6F-4C65-A30C-E01FC12AC1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7B843-8F62-4B2F-8DD5-C4A24EB54683}" type="datetimeFigureOut">
              <a:rPr lang="en-US" smtClean="0"/>
              <a:pPr/>
              <a:t>10/28/2008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68D1-67B4-4733-9CD2-817BB3F18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mulo.lollato@okstate.ed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0761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Long-term Nutrient Dynamics  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No-Till 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Farm Experience in Brazil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895600"/>
            <a:ext cx="262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Romulo Pisa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Lollato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685800" y="-9520"/>
          <a:ext cx="7761641" cy="6867520"/>
        </p:xfrm>
        <a:graphic>
          <a:graphicData uri="http://schemas.openxmlformats.org/presentationml/2006/ole">
            <p:oleObj spid="_x0000_s18440" name="SPW 10.0 Graph" r:id="rId3" imgW="5871240" imgH="5194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59387" y="0"/>
          <a:ext cx="7821827" cy="6858000"/>
        </p:xfrm>
        <a:graphic>
          <a:graphicData uri="http://schemas.openxmlformats.org/presentationml/2006/ole">
            <p:oleObj spid="_x0000_s23557" name="SPW 10.0 Graph" r:id="rId3" imgW="5693760" imgH="499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85800" y="30739"/>
          <a:ext cx="7804135" cy="6827261"/>
        </p:xfrm>
        <a:graphic>
          <a:graphicData uri="http://schemas.openxmlformats.org/presentationml/2006/ole">
            <p:oleObj spid="_x0000_s24580" name="SPW 10.0 Graph" r:id="rId3" imgW="5706720" imgH="499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838200" y="17906"/>
          <a:ext cx="7483867" cy="6840094"/>
        </p:xfrm>
        <a:graphic>
          <a:graphicData uri="http://schemas.openxmlformats.org/presentationml/2006/ole">
            <p:oleObj spid="_x0000_s25604" name="SPW 10.0 Graph" r:id="rId3" imgW="5463360" imgH="499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9599" y="-24128"/>
          <a:ext cx="7895299" cy="6882128"/>
        </p:xfrm>
        <a:graphic>
          <a:graphicData uri="http://schemas.openxmlformats.org/presentationml/2006/ole">
            <p:oleObj spid="_x0000_s26628" name="SPW 10.0 Graph" r:id="rId3" imgW="5727600" imgH="499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829217" y="0"/>
          <a:ext cx="7476583" cy="6851356"/>
        </p:xfrm>
        <a:graphic>
          <a:graphicData uri="http://schemas.openxmlformats.org/presentationml/2006/ole">
            <p:oleObj spid="_x0000_s27652" name="SPW 10.0 Graph" r:id="rId3" imgW="5447880" imgH="499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610600" cy="1763712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/>
              <a:t>SOM, pH and main nutrients levels at the Santo Expedito farm. Tamarana, PR, Brazil. 1980 - </a:t>
            </a:r>
            <a:r>
              <a:rPr lang="pt-BR" sz="3200" b="1" dirty="0"/>
              <a:t>2006.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571918"/>
          <a:ext cx="8610600" cy="4143082"/>
        </p:xfrm>
        <a:graphic>
          <a:graphicData uri="http://schemas.openxmlformats.org/drawingml/2006/table">
            <a:tbl>
              <a:tblPr/>
              <a:tblGrid>
                <a:gridCol w="2014756"/>
                <a:gridCol w="931178"/>
                <a:gridCol w="1601841"/>
                <a:gridCol w="1883126"/>
                <a:gridCol w="2179699"/>
              </a:tblGrid>
              <a:tr h="495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N.F.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Till (3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yrs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Till (5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yrs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Till (26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yrs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O.M.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 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ppm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 (ppm)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 (mEq/100g)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 (mEq/100g)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 (CaCl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163270"/>
            <a:ext cx="2216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O.M – Organic matter</a:t>
            </a:r>
          </a:p>
          <a:p>
            <a:r>
              <a:rPr lang="en-US" dirty="0" smtClean="0"/>
              <a:t>N.F. – Natural Forest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Temperature:</a:t>
            </a:r>
          </a:p>
          <a:p>
            <a:pPr lvl="1"/>
            <a:r>
              <a:rPr lang="en-US" dirty="0" smtClean="0"/>
              <a:t>Average: 65.5ºF or 18.6ºC</a:t>
            </a:r>
          </a:p>
          <a:p>
            <a:pPr lvl="1"/>
            <a:r>
              <a:rPr lang="en-US" dirty="0" smtClean="0"/>
              <a:t>Winter average &lt; 64.4F or 18C</a:t>
            </a:r>
          </a:p>
          <a:p>
            <a:pPr lvl="1"/>
            <a:r>
              <a:rPr lang="en-US" dirty="0" smtClean="0"/>
              <a:t>Summer average &gt; 71.6F or 22C</a:t>
            </a:r>
          </a:p>
          <a:p>
            <a:r>
              <a:rPr lang="en-US" dirty="0" smtClean="0"/>
              <a:t>Altitude: 2690 feet or 820m </a:t>
            </a:r>
          </a:p>
          <a:p>
            <a:r>
              <a:rPr lang="en-US" dirty="0" smtClean="0"/>
              <a:t>Climate: Humid Subtropical  </a:t>
            </a:r>
          </a:p>
          <a:p>
            <a:r>
              <a:rPr lang="en-US" dirty="0" smtClean="0"/>
              <a:t>Rainfall</a:t>
            </a:r>
          </a:p>
          <a:p>
            <a:pPr lvl="1"/>
            <a:r>
              <a:rPr lang="en-US" dirty="0" smtClean="0"/>
              <a:t>Total year: 74 inches or 1879mm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Faculdade\4º Ano\Conservação do solo e água II\Trabalho S.S.Expedito\Fotos Sitio Sto Expedito\DSC06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23555" name="Picture 3" descr="E:\Faculdade\4º Ano\Conservação do solo e água II\Trabalho S.S.Expedito\Fotos Sitio Sto Expedito\DSC062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3557" name="Picture 5" descr="E:\Faculdade\4º Ano\Conservação do solo e água II\Trabalho S.S.Expedito\Fotos Sitio Sto Expedito\DSC06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495800"/>
            <a:ext cx="5418919" cy="1815882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Romulo Pisa </a:t>
            </a:r>
            <a:r>
              <a:rPr lang="en-US" sz="2800" b="1" dirty="0" err="1" smtClean="0"/>
              <a:t>Lollato</a:t>
            </a:r>
            <a:endParaRPr lang="en-US" sz="2800" b="1" dirty="0" smtClean="0"/>
          </a:p>
          <a:p>
            <a:r>
              <a:rPr lang="en-US" sz="2800" dirty="0" smtClean="0"/>
              <a:t>	romulo.lollato@okstate.edu</a:t>
            </a:r>
            <a:endParaRPr lang="en-US" sz="2800" dirty="0" smtClean="0">
              <a:hlinkClick r:id="rId3"/>
            </a:endParaRPr>
          </a:p>
          <a:p>
            <a:r>
              <a:rPr lang="en-US" sz="2800" dirty="0" smtClean="0"/>
              <a:t>	romuloplollato@hotmail.com</a:t>
            </a:r>
          </a:p>
          <a:p>
            <a:r>
              <a:rPr lang="en-US" sz="2800" dirty="0" smtClean="0"/>
              <a:t>	405 385 1982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9144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35887" y="1"/>
          <a:ext cx="8470637" cy="6858000"/>
        </p:xfrm>
        <a:graphic>
          <a:graphicData uri="http://schemas.openxmlformats.org/presentationml/2006/ole">
            <p:oleObj spid="_x0000_s1028" name="SPW 10.0 Graph" r:id="rId3" imgW="5478120" imgH="4435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Farm History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t-BR" sz="2800" dirty="0" smtClean="0"/>
              <a:t>Santo Expedito Farm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     Marco Antônio Lollato (Farmer)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     Land acquired in 1978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/>
              <a:t>      Total area </a:t>
            </a:r>
            <a:r>
              <a:rPr lang="pt-BR" sz="2800" dirty="0" smtClean="0"/>
              <a:t>- 277 acres (112 ha)</a:t>
            </a:r>
            <a:endParaRPr lang="pt-BR" sz="2800" dirty="0" smtClean="0"/>
          </a:p>
          <a:p>
            <a:pPr>
              <a:buFontTx/>
              <a:buNone/>
            </a:pPr>
            <a:r>
              <a:rPr lang="pt-BR" sz="2800" dirty="0" smtClean="0"/>
              <a:t>	- Cropland: </a:t>
            </a:r>
            <a:r>
              <a:rPr lang="pt-BR" sz="2800" dirty="0" smtClean="0"/>
              <a:t>218 acres (88ha)</a:t>
            </a:r>
            <a:endParaRPr lang="pt-BR" sz="2800" dirty="0" smtClean="0"/>
          </a:p>
          <a:p>
            <a:pPr>
              <a:buFontTx/>
              <a:buNone/>
            </a:pPr>
            <a:r>
              <a:rPr lang="pt-BR" sz="2800" dirty="0" smtClean="0"/>
              <a:t>	- Natural vegetation (forest): </a:t>
            </a:r>
            <a:r>
              <a:rPr lang="pt-BR" sz="2800" dirty="0" smtClean="0"/>
              <a:t>59 acres (24ha)</a:t>
            </a:r>
            <a:endParaRPr lang="pt-BR" sz="2800" dirty="0" smtClean="0"/>
          </a:p>
          <a:p>
            <a:pPr>
              <a:buFontTx/>
              <a:buNone/>
            </a:pPr>
            <a:r>
              <a:rPr lang="pt-BR" sz="2800" dirty="0" smtClean="0"/>
              <a:t>	- Tamarana – PR, </a:t>
            </a:r>
            <a:r>
              <a:rPr lang="pt-BR" sz="2800" dirty="0" smtClean="0"/>
              <a:t>Brazil</a:t>
            </a:r>
          </a:p>
          <a:p>
            <a:pPr>
              <a:buFontTx/>
              <a:buNone/>
            </a:pPr>
            <a:r>
              <a:rPr lang="pt-BR" sz="2800" dirty="0" smtClean="0"/>
              <a:t>	</a:t>
            </a:r>
            <a:r>
              <a:rPr lang="pt-BR" sz="2800" dirty="0" smtClean="0"/>
              <a:t>- Lat. 23°68`S</a:t>
            </a:r>
            <a:endParaRPr lang="pt-BR" sz="2800" dirty="0" smtClean="0"/>
          </a:p>
          <a:p>
            <a:pPr>
              <a:buFontTx/>
              <a:buNone/>
            </a:pPr>
            <a:r>
              <a:rPr lang="pt-BR" sz="2800" dirty="0" smtClean="0"/>
              <a:t>	- Rhodic Hapludox</a:t>
            </a:r>
          </a:p>
          <a:p>
            <a:pPr>
              <a:buFontTx/>
              <a:buNone/>
            </a:pPr>
            <a:endParaRPr lang="pt-BR" sz="2800" dirty="0" smtClean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038600"/>
            <a:ext cx="381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HISTORY</a:t>
            </a:r>
            <a:endParaRPr lang="pt-BR" sz="36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0678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dirty="0"/>
              <a:t>	</a:t>
            </a:r>
            <a:r>
              <a:rPr lang="pt-BR" sz="3600" dirty="0" smtClean="0"/>
              <a:t>CROP ROTATION</a:t>
            </a:r>
            <a:endParaRPr lang="pt-BR" sz="36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/>
              <a:t>	- </a:t>
            </a:r>
            <a:r>
              <a:rPr lang="pt-BR" sz="2800" dirty="0" smtClean="0"/>
              <a:t>1978: half of the area in cropland and half in native weeds and bushwoods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/>
              <a:t>     </a:t>
            </a:r>
            <a:r>
              <a:rPr lang="pt-BR" sz="2800" dirty="0" smtClean="0">
                <a:sym typeface="Wingdings" pitchFamily="2" charset="2"/>
              </a:rPr>
              <a:t>- whole area was cleaned, except legal reserve (20%)</a:t>
            </a:r>
            <a:endParaRPr lang="pt-BR" sz="28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>
                <a:sym typeface="Wingdings" pitchFamily="2" charset="2"/>
              </a:rPr>
              <a:t> </a:t>
            </a:r>
            <a:r>
              <a:rPr lang="pt-BR" sz="2800" dirty="0">
                <a:sym typeface="Wingdings" pitchFamily="2" charset="2"/>
              </a:rPr>
              <a:t>	- </a:t>
            </a:r>
            <a:r>
              <a:rPr lang="pt-BR" sz="2800" dirty="0" smtClean="0">
                <a:sym typeface="Wingdings" pitchFamily="2" charset="2"/>
              </a:rPr>
              <a:t>1978 </a:t>
            </a:r>
            <a:r>
              <a:rPr lang="pt-BR" sz="2800" dirty="0">
                <a:sym typeface="Wingdings" pitchFamily="2" charset="2"/>
              </a:rPr>
              <a:t>– </a:t>
            </a:r>
            <a:r>
              <a:rPr lang="pt-BR" sz="2800" dirty="0" smtClean="0">
                <a:sym typeface="Wingdings" pitchFamily="2" charset="2"/>
              </a:rPr>
              <a:t>1982: corn/dry beans/lupine – conventional till</a:t>
            </a:r>
            <a:endParaRPr lang="pt-BR" sz="28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>
                <a:sym typeface="Wingdings" pitchFamily="2" charset="2"/>
              </a:rPr>
              <a:t>	- </a:t>
            </a:r>
            <a:r>
              <a:rPr lang="pt-BR" sz="2800" dirty="0" smtClean="0">
                <a:sym typeface="Wingdings" pitchFamily="2" charset="2"/>
              </a:rPr>
              <a:t>1983 </a:t>
            </a:r>
            <a:r>
              <a:rPr lang="pt-BR" sz="2800" dirty="0">
                <a:sym typeface="Wingdings" pitchFamily="2" charset="2"/>
              </a:rPr>
              <a:t>– </a:t>
            </a:r>
            <a:r>
              <a:rPr lang="pt-BR" sz="2800" dirty="0" smtClean="0">
                <a:sym typeface="Wingdings" pitchFamily="2" charset="2"/>
              </a:rPr>
              <a:t>1985: corn/dry beans/lupine – no-till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>
                <a:sym typeface="Wingdings" pitchFamily="2" charset="2"/>
              </a:rPr>
              <a:t>	- 1986 – </a:t>
            </a:r>
            <a:r>
              <a:rPr lang="pt-BR" sz="2800" dirty="0" smtClean="0">
                <a:sym typeface="Wingdings" pitchFamily="2" charset="2"/>
              </a:rPr>
              <a:t>today: summer - two year soybean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 smtClean="0">
                <a:sym typeface="Wingdings" pitchFamily="2" charset="2"/>
              </a:rPr>
              <a:t>				              - one year corn/dry beans</a:t>
            </a:r>
            <a:endParaRPr lang="pt-BR" sz="28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>
                <a:sym typeface="Wingdings" pitchFamily="2" charset="2"/>
              </a:rPr>
              <a:t>			</a:t>
            </a:r>
            <a:r>
              <a:rPr lang="pt-BR" sz="2800" dirty="0" smtClean="0">
                <a:sym typeface="Wingdings" pitchFamily="2" charset="2"/>
              </a:rPr>
              <a:t>         winter </a:t>
            </a:r>
            <a:r>
              <a:rPr lang="pt-BR" sz="2800" dirty="0">
                <a:sym typeface="Wingdings" pitchFamily="2" charset="2"/>
              </a:rPr>
              <a:t>– </a:t>
            </a:r>
            <a:r>
              <a:rPr lang="pt-BR" sz="2800" dirty="0" smtClean="0">
                <a:sym typeface="Wingdings" pitchFamily="2" charset="2"/>
              </a:rPr>
              <a:t>wheat/triticale/oat – no-till</a:t>
            </a:r>
            <a:endParaRPr lang="pt-BR" sz="2800" dirty="0"/>
          </a:p>
          <a:p>
            <a:pPr>
              <a:lnSpc>
                <a:spcPct val="90000"/>
              </a:lnSpc>
              <a:buFontTx/>
              <a:buNone/>
            </a:pPr>
            <a:endParaRPr lang="pt-BR" sz="3600" dirty="0"/>
          </a:p>
        </p:txBody>
      </p:sp>
      <p:sp>
        <p:nvSpPr>
          <p:cNvPr id="4" name="Right Brace 3"/>
          <p:cNvSpPr/>
          <p:nvPr/>
        </p:nvSpPr>
        <p:spPr>
          <a:xfrm>
            <a:off x="7772400" y="3962400"/>
            <a:ext cx="2286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1000" y="3962400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no-till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906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1980 - 1988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Dolomitic Aglime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dirty="0" smtClean="0"/>
              <a:t>	                                - 4,000 Kg/ha one in each two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/>
              <a:t>1988 – 2000: Calcitic Aglime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800" dirty="0" smtClean="0"/>
              <a:t>				   - 2,000 Kg/ha one in each four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91600" cy="62484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4000" b="1" dirty="0" smtClean="0"/>
              <a:t>CONSERVATION</a:t>
            </a:r>
            <a:r>
              <a:rPr lang="pt-BR" sz="3600" b="1" dirty="0" smtClean="0"/>
              <a:t> </a:t>
            </a:r>
            <a:r>
              <a:rPr lang="pt-BR" sz="4000" b="1" dirty="0" smtClean="0"/>
              <a:t>HISTORY</a:t>
            </a:r>
            <a:endParaRPr lang="pt-BR" sz="4000" b="1" dirty="0"/>
          </a:p>
          <a:p>
            <a:pPr>
              <a:lnSpc>
                <a:spcPct val="90000"/>
              </a:lnSpc>
              <a:buFontTx/>
              <a:buNone/>
            </a:pPr>
            <a:endParaRPr lang="pt-BR" sz="2800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pt-BR" sz="2800" b="1" dirty="0"/>
              <a:t>	</a:t>
            </a:r>
            <a:r>
              <a:rPr lang="pt-BR" sz="2600" dirty="0"/>
              <a:t>- </a:t>
            </a:r>
            <a:r>
              <a:rPr lang="pt-BR" sz="2600" dirty="0" smtClean="0"/>
              <a:t>1978 </a:t>
            </a:r>
            <a:r>
              <a:rPr lang="pt-BR" sz="2600" dirty="0"/>
              <a:t>– </a:t>
            </a:r>
            <a:r>
              <a:rPr lang="pt-BR" sz="2600" dirty="0" smtClean="0"/>
              <a:t>Cropland terraced</a:t>
            </a:r>
            <a:endParaRPr lang="pt-BR" sz="2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pt-BR" sz="2600" dirty="0"/>
              <a:t>	- </a:t>
            </a:r>
            <a:r>
              <a:rPr lang="pt-BR" sz="2600" dirty="0" smtClean="0"/>
              <a:t>1982 </a:t>
            </a:r>
            <a:r>
              <a:rPr lang="pt-BR" sz="2600" dirty="0"/>
              <a:t>– </a:t>
            </a:r>
            <a:r>
              <a:rPr lang="pt-BR" sz="2600" dirty="0" smtClean="0"/>
              <a:t>Started no-till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pt-BR" sz="2600" dirty="0" smtClean="0"/>
              <a:t>		        half of the terraces  were removed (alternating)</a:t>
            </a:r>
            <a:endParaRPr lang="pt-BR" sz="2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pt-BR" sz="2600" dirty="0"/>
              <a:t>	- </a:t>
            </a:r>
            <a:r>
              <a:rPr lang="pt-BR" sz="2600" dirty="0" smtClean="0"/>
              <a:t>1984 </a:t>
            </a:r>
            <a:r>
              <a:rPr lang="pt-BR" sz="2600" dirty="0"/>
              <a:t>– </a:t>
            </a:r>
            <a:r>
              <a:rPr lang="pt-BR" sz="2600" dirty="0" smtClean="0"/>
              <a:t>Removed half of the remaining terraces (alternating)</a:t>
            </a:r>
            <a:endParaRPr lang="pt-BR" sz="2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pt-BR" sz="2600" dirty="0"/>
              <a:t>	- </a:t>
            </a:r>
            <a:r>
              <a:rPr lang="pt-BR" sz="2600" dirty="0" smtClean="0"/>
              <a:t>1986 </a:t>
            </a:r>
            <a:r>
              <a:rPr lang="pt-BR" sz="2600" dirty="0"/>
              <a:t>– </a:t>
            </a:r>
            <a:r>
              <a:rPr lang="pt-BR" sz="2600" dirty="0" smtClean="0"/>
              <a:t>All remaining terraces removed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pt-BR" sz="2600" dirty="0" smtClean="0"/>
              <a:t>	- Use of high biomass corn, soybean, dry bean, wheat, oat and triticale varieties (seeking high straw production)</a:t>
            </a:r>
            <a:endParaRPr lang="pt-BR" sz="2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pt-BR" sz="2600" dirty="0"/>
              <a:t>	- </a:t>
            </a:r>
            <a:r>
              <a:rPr lang="pt-BR" sz="2600" dirty="0" smtClean="0"/>
              <a:t>2007 – Plowing small area to correct soil microrelieve –  water erosion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112" y="1758077"/>
            <a:ext cx="78704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Soil Organic Matter, pH </a:t>
            </a:r>
          </a:p>
          <a:p>
            <a:r>
              <a:rPr lang="pt-BR" sz="5400" b="1" dirty="0" smtClean="0"/>
              <a:t>and main nutrients levels</a:t>
            </a:r>
          </a:p>
          <a:p>
            <a:r>
              <a:rPr lang="pt-BR" sz="5400" b="1" dirty="0" smtClean="0"/>
              <a:t>at the Santo Expedito farm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Soil Samples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676400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Depth: 0 – 8 inches (0 – 20 cm)</a:t>
            </a:r>
          </a:p>
          <a:p>
            <a:endParaRPr lang="en-US" sz="2800" dirty="0" smtClean="0"/>
          </a:p>
          <a:p>
            <a:r>
              <a:rPr lang="en-US" sz="2800" dirty="0" smtClean="0"/>
              <a:t>- One representative sample of five to eight subsamples, to each 44 acres (approximately) </a:t>
            </a:r>
          </a:p>
          <a:p>
            <a:endParaRPr lang="en-US" sz="2800" dirty="0" smtClean="0"/>
          </a:p>
          <a:p>
            <a:r>
              <a:rPr lang="en-US" sz="2800" dirty="0" smtClean="0"/>
              <a:t>- 5 representative samples for the whole area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244</Words>
  <Application>Microsoft Office PowerPoint</Application>
  <PresentationFormat>On-screen Show (4:3)</PresentationFormat>
  <Paragraphs>113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SPW 10.0 Graph</vt:lpstr>
      <vt:lpstr>Slide 1</vt:lpstr>
      <vt:lpstr>Climate characteristics</vt:lpstr>
      <vt:lpstr>Slide 3</vt:lpstr>
      <vt:lpstr>Farm History</vt:lpstr>
      <vt:lpstr>HISTORY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SOM, pH and main nutrients levels at the Santo Expedito farm. Tamarana, PR, Brazil. 1980 - 2006.</vt:lpstr>
      <vt:lpstr>Slide 17</vt:lpstr>
      <vt:lpstr>Slide 18</vt:lpstr>
      <vt:lpstr>Slide 19</vt:lpstr>
      <vt:lpstr>Slide 20</vt:lpstr>
      <vt:lpstr>Slide 21</vt:lpstr>
      <vt:lpstr>Slide 22</vt:lpstr>
    </vt:vector>
  </TitlesOfParts>
  <Company>OSU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colected</dc:title>
  <dc:creator>Instructor</dc:creator>
  <cp:lastModifiedBy>romulo.lollato</cp:lastModifiedBy>
  <cp:revision>62</cp:revision>
  <dcterms:created xsi:type="dcterms:W3CDTF">2008-09-09T20:06:40Z</dcterms:created>
  <dcterms:modified xsi:type="dcterms:W3CDTF">2008-10-28T14:18:41Z</dcterms:modified>
</cp:coreProperties>
</file>